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Roboto"/>
      <p:regular r:id="rId20"/>
      <p:bold r:id="rId21"/>
      <p:italic r:id="rId22"/>
      <p:boldItalic r:id="rId23"/>
    </p:embeddedFont>
    <p:embeddedFont>
      <p:font typeface="Roboto Light"/>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3198">
          <p15:clr>
            <a:srgbClr val="A4A3A4"/>
          </p15:clr>
        </p15:guide>
      </p15:sldGuideLst>
    </p:ext>
    <p:ext uri="GoogleSlidesCustomDataVersion2">
      <go:slidesCustomData xmlns:go="http://customooxmlschemas.google.com/" r:id="rId28" roundtripDataSignature="AMtx7mgKnCy8XapP44cgKGTsNWfs7pcP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6BE094C-2389-4057-AEE5-8CF701DADE73}">
  <a:tblStyle styleId="{16BE094C-2389-4057-AEE5-8CF701DADE73}"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319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RobotoLight-regular.fntdata"/><Relationship Id="rId23"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obotoLight-italic.fntdata"/><Relationship Id="rId25" Type="http://schemas.openxmlformats.org/officeDocument/2006/relationships/font" Target="fonts/RobotoLight-bold.fntdata"/><Relationship Id="rId28" Type="http://customschemas.google.com/relationships/presentationmetadata" Target="metadata"/><Relationship Id="rId27" Type="http://schemas.openxmlformats.org/officeDocument/2006/relationships/font" Target="fonts/RobotoLigh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 name="Shape 21"/>
        <p:cNvGrpSpPr/>
        <p:nvPr/>
      </p:nvGrpSpPr>
      <p:grpSpPr>
        <a:xfrm>
          <a:off x="0" y="0"/>
          <a:ext cx="0" cy="0"/>
          <a:chOff x="0" y="0"/>
          <a:chExt cx="0" cy="0"/>
        </a:xfrm>
      </p:grpSpPr>
      <p:sp>
        <p:nvSpPr>
          <p:cNvPr id="22" name="Google Shape;2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 name="Google Shape;2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 name="Google Shape;3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 name="Google Shape;3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 name="Google Shape;4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 name="Google Shape;4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 name="Google Shape;5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 name="Google Shape;5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 name="Google Shape;6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 name="Google Shape;6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16"/>
          <p:cNvSpPr txBox="1"/>
          <p:nvPr>
            <p:ph idx="10" type="dt"/>
          </p:nvPr>
        </p:nvSpPr>
        <p:spPr>
          <a:xfrm>
            <a:off x="628650" y="4767263"/>
            <a:ext cx="2057400" cy="27384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15" name="Google Shape;15;p16"/>
          <p:cNvSpPr txBox="1"/>
          <p:nvPr>
            <p:ph idx="11" type="ftr"/>
          </p:nvPr>
        </p:nvSpPr>
        <p:spPr>
          <a:xfrm>
            <a:off x="3028950" y="4767263"/>
            <a:ext cx="3086100" cy="27384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16" name="Google Shape;16;p16"/>
          <p:cNvSpPr txBox="1"/>
          <p:nvPr>
            <p:ph idx="12" type="sldNum"/>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900" u="none" cap="none" strike="noStrike">
                <a:solidFill>
                  <a:schemeClr val="lt1"/>
                </a:solidFill>
                <a:latin typeface="Roboto"/>
                <a:ea typeface="Roboto"/>
                <a:cs typeface="Roboto"/>
                <a:sym typeface="Roboto"/>
              </a:defRPr>
            </a:lvl1pPr>
            <a:lvl2pPr indent="0" lvl="1" marL="0" algn="l">
              <a:spcBef>
                <a:spcPts val="0"/>
              </a:spcBef>
              <a:buNone/>
              <a:defRPr b="0" i="0" sz="900" u="none" cap="none" strike="noStrike">
                <a:solidFill>
                  <a:schemeClr val="lt1"/>
                </a:solidFill>
                <a:latin typeface="Roboto"/>
                <a:ea typeface="Roboto"/>
                <a:cs typeface="Roboto"/>
                <a:sym typeface="Roboto"/>
              </a:defRPr>
            </a:lvl2pPr>
            <a:lvl3pPr indent="0" lvl="2" marL="0" algn="l">
              <a:spcBef>
                <a:spcPts val="0"/>
              </a:spcBef>
              <a:buNone/>
              <a:defRPr b="0" i="0" sz="900" u="none" cap="none" strike="noStrike">
                <a:solidFill>
                  <a:schemeClr val="lt1"/>
                </a:solidFill>
                <a:latin typeface="Roboto"/>
                <a:ea typeface="Roboto"/>
                <a:cs typeface="Roboto"/>
                <a:sym typeface="Roboto"/>
              </a:defRPr>
            </a:lvl3pPr>
            <a:lvl4pPr indent="0" lvl="3" marL="0" algn="l">
              <a:spcBef>
                <a:spcPts val="0"/>
              </a:spcBef>
              <a:buNone/>
              <a:defRPr b="0" i="0" sz="900" u="none" cap="none" strike="noStrike">
                <a:solidFill>
                  <a:schemeClr val="lt1"/>
                </a:solidFill>
                <a:latin typeface="Roboto"/>
                <a:ea typeface="Roboto"/>
                <a:cs typeface="Roboto"/>
                <a:sym typeface="Roboto"/>
              </a:defRPr>
            </a:lvl4pPr>
            <a:lvl5pPr indent="0" lvl="4" marL="0" algn="l">
              <a:spcBef>
                <a:spcPts val="0"/>
              </a:spcBef>
              <a:buNone/>
              <a:defRPr b="0" i="0" sz="900" u="none" cap="none" strike="noStrike">
                <a:solidFill>
                  <a:schemeClr val="lt1"/>
                </a:solidFill>
                <a:latin typeface="Roboto"/>
                <a:ea typeface="Roboto"/>
                <a:cs typeface="Roboto"/>
                <a:sym typeface="Roboto"/>
              </a:defRPr>
            </a:lvl5pPr>
            <a:lvl6pPr indent="0" lvl="5" marL="0" algn="l">
              <a:spcBef>
                <a:spcPts val="0"/>
              </a:spcBef>
              <a:buNone/>
              <a:defRPr b="0" i="0" sz="900" u="none" cap="none" strike="noStrike">
                <a:solidFill>
                  <a:schemeClr val="lt1"/>
                </a:solidFill>
                <a:latin typeface="Roboto"/>
                <a:ea typeface="Roboto"/>
                <a:cs typeface="Roboto"/>
                <a:sym typeface="Roboto"/>
              </a:defRPr>
            </a:lvl6pPr>
            <a:lvl7pPr indent="0" lvl="6" marL="0" algn="l">
              <a:spcBef>
                <a:spcPts val="0"/>
              </a:spcBef>
              <a:buNone/>
              <a:defRPr b="0" i="0" sz="900" u="none" cap="none" strike="noStrike">
                <a:solidFill>
                  <a:schemeClr val="lt1"/>
                </a:solidFill>
                <a:latin typeface="Roboto"/>
                <a:ea typeface="Roboto"/>
                <a:cs typeface="Roboto"/>
                <a:sym typeface="Roboto"/>
              </a:defRPr>
            </a:lvl7pPr>
            <a:lvl8pPr indent="0" lvl="7" marL="0" algn="l">
              <a:spcBef>
                <a:spcPts val="0"/>
              </a:spcBef>
              <a:buNone/>
              <a:defRPr b="0" i="0" sz="900" u="none" cap="none" strike="noStrike">
                <a:solidFill>
                  <a:schemeClr val="lt1"/>
                </a:solidFill>
                <a:latin typeface="Roboto"/>
                <a:ea typeface="Roboto"/>
                <a:cs typeface="Roboto"/>
                <a:sym typeface="Roboto"/>
              </a:defRPr>
            </a:lvl8pPr>
            <a:lvl9pPr indent="0" lvl="8" marL="0" algn="l">
              <a:spcBef>
                <a:spcPts val="0"/>
              </a:spcBef>
              <a:buNone/>
              <a:defRPr b="0" i="0" sz="900" u="none" cap="none" strike="noStrike">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7" name="Shape 17"/>
        <p:cNvGrpSpPr/>
        <p:nvPr/>
      </p:nvGrpSpPr>
      <p:grpSpPr>
        <a:xfrm>
          <a:off x="0" y="0"/>
          <a:ext cx="0" cy="0"/>
          <a:chOff x="0" y="0"/>
          <a:chExt cx="0" cy="0"/>
        </a:xfrm>
      </p:grpSpPr>
      <p:sp>
        <p:nvSpPr>
          <p:cNvPr id="18" name="Google Shape;18;p17"/>
          <p:cNvSpPr txBox="1"/>
          <p:nvPr>
            <p:ph idx="10" type="dt"/>
          </p:nvPr>
        </p:nvSpPr>
        <p:spPr>
          <a:xfrm>
            <a:off x="628650" y="4767263"/>
            <a:ext cx="2057400" cy="27384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350">
                <a:solidFill>
                  <a:schemeClr val="dk1"/>
                </a:solidFill>
                <a:latin typeface="Calibri"/>
                <a:ea typeface="Calibri"/>
                <a:cs typeface="Calibri"/>
                <a:sym typeface="Calibri"/>
              </a:defRPr>
            </a:lvl1pPr>
            <a:lvl2pPr lvl="1"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19" name="Google Shape;19;p17"/>
          <p:cNvSpPr txBox="1"/>
          <p:nvPr>
            <p:ph idx="11" type="ftr"/>
          </p:nvPr>
        </p:nvSpPr>
        <p:spPr>
          <a:xfrm>
            <a:off x="3028950" y="4767263"/>
            <a:ext cx="3086100" cy="27384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350">
                <a:solidFill>
                  <a:schemeClr val="dk1"/>
                </a:solidFill>
                <a:latin typeface="Calibri"/>
                <a:ea typeface="Calibri"/>
                <a:cs typeface="Calibri"/>
                <a:sym typeface="Calibri"/>
              </a:defRPr>
            </a:lvl1pPr>
            <a:lvl2pPr lvl="1"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20" name="Google Shape;20;p17"/>
          <p:cNvSpPr txBox="1"/>
          <p:nvPr>
            <p:ph idx="12" type="sldNum"/>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5"/>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15"/>
          <p:cNvSpPr txBox="1"/>
          <p:nvPr>
            <p:ph idx="12" type="sldNum"/>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900" u="none" cap="none" strike="noStrike">
                <a:solidFill>
                  <a:schemeClr val="dk1"/>
                </a:solidFill>
                <a:latin typeface="Roboto"/>
                <a:ea typeface="Roboto"/>
                <a:cs typeface="Roboto"/>
                <a:sym typeface="Roboto"/>
              </a:defRPr>
            </a:lvl1pPr>
            <a:lvl2pPr indent="0" lvl="1" marL="0" marR="0" rtl="0" algn="l">
              <a:spcBef>
                <a:spcPts val="0"/>
              </a:spcBef>
              <a:buNone/>
              <a:defRPr b="0" i="0" sz="900" u="none" cap="none" strike="noStrike">
                <a:solidFill>
                  <a:schemeClr val="dk1"/>
                </a:solidFill>
                <a:latin typeface="Roboto"/>
                <a:ea typeface="Roboto"/>
                <a:cs typeface="Roboto"/>
                <a:sym typeface="Roboto"/>
              </a:defRPr>
            </a:lvl2pPr>
            <a:lvl3pPr indent="0" lvl="2" marL="0" marR="0" rtl="0" algn="l">
              <a:spcBef>
                <a:spcPts val="0"/>
              </a:spcBef>
              <a:buNone/>
              <a:defRPr b="0" i="0" sz="900" u="none" cap="none" strike="noStrike">
                <a:solidFill>
                  <a:schemeClr val="dk1"/>
                </a:solidFill>
                <a:latin typeface="Roboto"/>
                <a:ea typeface="Roboto"/>
                <a:cs typeface="Roboto"/>
                <a:sym typeface="Roboto"/>
              </a:defRPr>
            </a:lvl3pPr>
            <a:lvl4pPr indent="0" lvl="3" marL="0" marR="0" rtl="0" algn="l">
              <a:spcBef>
                <a:spcPts val="0"/>
              </a:spcBef>
              <a:buNone/>
              <a:defRPr b="0" i="0" sz="900" u="none" cap="none" strike="noStrike">
                <a:solidFill>
                  <a:schemeClr val="dk1"/>
                </a:solidFill>
                <a:latin typeface="Roboto"/>
                <a:ea typeface="Roboto"/>
                <a:cs typeface="Roboto"/>
                <a:sym typeface="Roboto"/>
              </a:defRPr>
            </a:lvl4pPr>
            <a:lvl5pPr indent="0" lvl="4" marL="0" marR="0" rtl="0" algn="l">
              <a:spcBef>
                <a:spcPts val="0"/>
              </a:spcBef>
              <a:buNone/>
              <a:defRPr b="0" i="0" sz="900" u="none" cap="none" strike="noStrike">
                <a:solidFill>
                  <a:schemeClr val="dk1"/>
                </a:solidFill>
                <a:latin typeface="Roboto"/>
                <a:ea typeface="Roboto"/>
                <a:cs typeface="Roboto"/>
                <a:sym typeface="Roboto"/>
              </a:defRPr>
            </a:lvl5pPr>
            <a:lvl6pPr indent="0" lvl="5" marL="0" marR="0" rtl="0" algn="l">
              <a:spcBef>
                <a:spcPts val="0"/>
              </a:spcBef>
              <a:buNone/>
              <a:defRPr b="0" i="0" sz="900" u="none" cap="none" strike="noStrike">
                <a:solidFill>
                  <a:schemeClr val="dk1"/>
                </a:solidFill>
                <a:latin typeface="Roboto"/>
                <a:ea typeface="Roboto"/>
                <a:cs typeface="Roboto"/>
                <a:sym typeface="Roboto"/>
              </a:defRPr>
            </a:lvl6pPr>
            <a:lvl7pPr indent="0" lvl="6" marL="0" marR="0" rtl="0" algn="l">
              <a:spcBef>
                <a:spcPts val="0"/>
              </a:spcBef>
              <a:buNone/>
              <a:defRPr b="0" i="0" sz="900" u="none" cap="none" strike="noStrike">
                <a:solidFill>
                  <a:schemeClr val="dk1"/>
                </a:solidFill>
                <a:latin typeface="Roboto"/>
                <a:ea typeface="Roboto"/>
                <a:cs typeface="Roboto"/>
                <a:sym typeface="Roboto"/>
              </a:defRPr>
            </a:lvl7pPr>
            <a:lvl8pPr indent="0" lvl="7" marL="0" marR="0" rtl="0" algn="l">
              <a:spcBef>
                <a:spcPts val="0"/>
              </a:spcBef>
              <a:buNone/>
              <a:defRPr b="0" i="0" sz="900" u="none" cap="none" strike="noStrike">
                <a:solidFill>
                  <a:schemeClr val="dk1"/>
                </a:solidFill>
                <a:latin typeface="Roboto"/>
                <a:ea typeface="Roboto"/>
                <a:cs typeface="Roboto"/>
                <a:sym typeface="Roboto"/>
              </a:defRPr>
            </a:lvl8pPr>
            <a:lvl9pPr indent="0" lvl="8" marL="0" marR="0" rtl="0" algn="l">
              <a:spcBef>
                <a:spcPts val="0"/>
              </a:spcBef>
              <a:buNone/>
              <a:defRPr b="0" i="0" sz="900" u="none" cap="none" strike="noStrike">
                <a:solidFill>
                  <a:schemeClr val="dk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 name="Shape 24"/>
        <p:cNvGrpSpPr/>
        <p:nvPr/>
      </p:nvGrpSpPr>
      <p:grpSpPr>
        <a:xfrm>
          <a:off x="0" y="0"/>
          <a:ext cx="0" cy="0"/>
          <a:chOff x="0" y="0"/>
          <a:chExt cx="0" cy="0"/>
        </a:xfrm>
      </p:grpSpPr>
      <p:pic>
        <p:nvPicPr>
          <p:cNvPr descr="A city with many buildings&#10;&#10;Description automatically generated with medium confidence" id="25" name="Google Shape;25;p1"/>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26" name="Google Shape;26;p1"/>
          <p:cNvPicPr preferRelativeResize="0"/>
          <p:nvPr/>
        </p:nvPicPr>
        <p:blipFill rotWithShape="1">
          <a:blip r:embed="rId4">
            <a:alphaModFix/>
          </a:blip>
          <a:srcRect b="0" l="0" r="0" t="0"/>
          <a:stretch/>
        </p:blipFill>
        <p:spPr>
          <a:xfrm>
            <a:off x="396000" y="480076"/>
            <a:ext cx="1731599" cy="424412"/>
          </a:xfrm>
          <a:prstGeom prst="rect">
            <a:avLst/>
          </a:prstGeom>
          <a:noFill/>
          <a:ln>
            <a:noFill/>
          </a:ln>
        </p:spPr>
      </p:pic>
      <p:pic>
        <p:nvPicPr>
          <p:cNvPr id="27" name="Google Shape;27;p1"/>
          <p:cNvPicPr preferRelativeResize="0"/>
          <p:nvPr/>
        </p:nvPicPr>
        <p:blipFill rotWithShape="1">
          <a:blip r:embed="rId5">
            <a:alphaModFix/>
          </a:blip>
          <a:srcRect b="0" l="0" r="0" t="0"/>
          <a:stretch/>
        </p:blipFill>
        <p:spPr>
          <a:xfrm flipH="1" rot="176766">
            <a:off x="-2885502" y="3099333"/>
            <a:ext cx="6029063" cy="4882231"/>
          </a:xfrm>
          <a:prstGeom prst="rect">
            <a:avLst/>
          </a:prstGeom>
          <a:noFill/>
          <a:ln>
            <a:noFill/>
          </a:ln>
        </p:spPr>
      </p:pic>
      <p:sp>
        <p:nvSpPr>
          <p:cNvPr id="28" name="Google Shape;28;p1"/>
          <p:cNvSpPr txBox="1"/>
          <p:nvPr/>
        </p:nvSpPr>
        <p:spPr>
          <a:xfrm>
            <a:off x="490266" y="1698386"/>
            <a:ext cx="5002938" cy="166199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5400" u="none" cap="none" strike="noStrike">
                <a:solidFill>
                  <a:schemeClr val="lt1"/>
                </a:solidFill>
                <a:latin typeface="Roboto"/>
                <a:ea typeface="Roboto"/>
                <a:cs typeface="Roboto"/>
                <a:sym typeface="Roboto"/>
              </a:rPr>
              <a:t>UGANDA</a:t>
            </a:r>
            <a:endParaRPr/>
          </a:p>
          <a:p>
            <a:pPr indent="0" lvl="0" marL="0" marR="0" rtl="0" algn="l">
              <a:spcBef>
                <a:spcPts val="0"/>
              </a:spcBef>
              <a:spcAft>
                <a:spcPts val="0"/>
              </a:spcAft>
              <a:buNone/>
            </a:pPr>
            <a:r>
              <a:rPr b="1" lang="en-GB" sz="5400">
                <a:solidFill>
                  <a:schemeClr val="lt1"/>
                </a:solidFill>
                <a:latin typeface="Roboto"/>
                <a:ea typeface="Roboto"/>
                <a:cs typeface="Roboto"/>
                <a:sym typeface="Roboto"/>
              </a:rPr>
              <a:t>Country Profile</a:t>
            </a:r>
            <a:endParaRPr/>
          </a:p>
        </p:txBody>
      </p:sp>
      <p:sp>
        <p:nvSpPr>
          <p:cNvPr id="29" name="Google Shape;29;p1"/>
          <p:cNvSpPr txBox="1"/>
          <p:nvPr>
            <p:ph idx="12" type="sldNum"/>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0"/>
          <p:cNvSpPr txBox="1"/>
          <p:nvPr/>
        </p:nvSpPr>
        <p:spPr>
          <a:xfrm>
            <a:off x="462540" y="1031046"/>
            <a:ext cx="3511927"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600">
                <a:solidFill>
                  <a:schemeClr val="accent1"/>
                </a:solidFill>
                <a:latin typeface="Roboto"/>
                <a:ea typeface="Roboto"/>
                <a:cs typeface="Roboto"/>
                <a:sym typeface="Roboto"/>
              </a:rPr>
              <a:t>Labor Law – General Information</a:t>
            </a:r>
            <a:endParaRPr/>
          </a:p>
        </p:txBody>
      </p:sp>
      <p:cxnSp>
        <p:nvCxnSpPr>
          <p:cNvPr id="137" name="Google Shape;137;p10"/>
          <p:cNvCxnSpPr/>
          <p:nvPr/>
        </p:nvCxnSpPr>
        <p:spPr>
          <a:xfrm>
            <a:off x="458184" y="1396493"/>
            <a:ext cx="3362254" cy="0"/>
          </a:xfrm>
          <a:prstGeom prst="straightConnector1">
            <a:avLst/>
          </a:prstGeom>
          <a:noFill/>
          <a:ln cap="flat" cmpd="sng" w="15875">
            <a:solidFill>
              <a:schemeClr val="accent3"/>
            </a:solidFill>
            <a:prstDash val="solid"/>
            <a:miter lim="800000"/>
            <a:headEnd len="sm" w="sm" type="none"/>
            <a:tailEnd len="sm" w="sm" type="none"/>
          </a:ln>
        </p:spPr>
      </p:cxnSp>
      <p:sp>
        <p:nvSpPr>
          <p:cNvPr id="138" name="Google Shape;138;p10"/>
          <p:cNvSpPr/>
          <p:nvPr/>
        </p:nvSpPr>
        <p:spPr>
          <a:xfrm>
            <a:off x="0" y="1676404"/>
            <a:ext cx="9144000" cy="3467096"/>
          </a:xfrm>
          <a:prstGeom prst="rect">
            <a:avLst/>
          </a:prstGeom>
          <a:gradFill>
            <a:gsLst>
              <a:gs pos="0">
                <a:schemeClr val="accent2"/>
              </a:gs>
              <a:gs pos="100000">
                <a:schemeClr val="accent3"/>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grpSp>
        <p:nvGrpSpPr>
          <p:cNvPr id="139" name="Google Shape;139;p10"/>
          <p:cNvGrpSpPr/>
          <p:nvPr/>
        </p:nvGrpSpPr>
        <p:grpSpPr>
          <a:xfrm>
            <a:off x="3350614" y="2038998"/>
            <a:ext cx="2520000" cy="2163772"/>
            <a:chOff x="3350614" y="2038998"/>
            <a:chExt cx="2520000" cy="2163772"/>
          </a:xfrm>
        </p:grpSpPr>
        <p:pic>
          <p:nvPicPr>
            <p:cNvPr descr="A blue and white clock with a black background&#10;&#10;Description automatically generated" id="140" name="Google Shape;140;p10"/>
            <p:cNvPicPr preferRelativeResize="0"/>
            <p:nvPr/>
          </p:nvPicPr>
          <p:blipFill rotWithShape="1">
            <a:blip r:embed="rId3">
              <a:alphaModFix/>
            </a:blip>
            <a:srcRect b="0" l="0" r="0" t="0"/>
            <a:stretch/>
          </p:blipFill>
          <p:spPr>
            <a:xfrm>
              <a:off x="3365014" y="2038998"/>
              <a:ext cx="520700" cy="520700"/>
            </a:xfrm>
            <a:prstGeom prst="rect">
              <a:avLst/>
            </a:prstGeom>
            <a:noFill/>
            <a:ln>
              <a:noFill/>
            </a:ln>
          </p:spPr>
        </p:pic>
        <p:sp>
          <p:nvSpPr>
            <p:cNvPr id="141" name="Google Shape;141;p10"/>
            <p:cNvSpPr txBox="1"/>
            <p:nvPr/>
          </p:nvSpPr>
          <p:spPr>
            <a:xfrm>
              <a:off x="3350614" y="2694370"/>
              <a:ext cx="2520000" cy="1508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800">
                  <a:solidFill>
                    <a:schemeClr val="lt1"/>
                  </a:solidFill>
                  <a:latin typeface="Roboto"/>
                  <a:ea typeface="Roboto"/>
                  <a:cs typeface="Roboto"/>
                  <a:sym typeface="Roboto"/>
                </a:rPr>
                <a:t>Overtime </a:t>
              </a:r>
              <a:endParaRPr/>
            </a:p>
            <a:p>
              <a:pPr indent="0" lvl="0" marL="0" marR="0" rtl="0" algn="l">
                <a:spcBef>
                  <a:spcPts val="1200"/>
                </a:spcBef>
                <a:spcAft>
                  <a:spcPts val="0"/>
                </a:spcAft>
                <a:buNone/>
              </a:pPr>
              <a:r>
                <a:rPr lang="en-GB" sz="1000">
                  <a:solidFill>
                    <a:schemeClr val="lt1"/>
                  </a:solidFill>
                  <a:latin typeface="Roboto Light"/>
                  <a:ea typeface="Roboto Light"/>
                  <a:cs typeface="Roboto Light"/>
                  <a:sym typeface="Roboto Light"/>
                </a:rPr>
                <a:t>Work done after the normal working hours is regarded as overtime. Overtime pay is one and a half times of the normal hourly rate if the overtime is on the normal working days, and at two times the hourly rate where the overtime is worked on gazetted public holidays.</a:t>
              </a:r>
              <a:endParaRPr/>
            </a:p>
          </p:txBody>
        </p:sp>
        <p:cxnSp>
          <p:nvCxnSpPr>
            <p:cNvPr id="142" name="Google Shape;142;p10"/>
            <p:cNvCxnSpPr/>
            <p:nvPr/>
          </p:nvCxnSpPr>
          <p:spPr>
            <a:xfrm>
              <a:off x="3350614" y="3038400"/>
              <a:ext cx="659904" cy="0"/>
            </a:xfrm>
            <a:prstGeom prst="straightConnector1">
              <a:avLst/>
            </a:prstGeom>
            <a:noFill/>
            <a:ln cap="flat" cmpd="sng" w="15875">
              <a:solidFill>
                <a:schemeClr val="lt1"/>
              </a:solidFill>
              <a:prstDash val="solid"/>
              <a:miter lim="800000"/>
              <a:headEnd len="sm" w="sm" type="none"/>
              <a:tailEnd len="sm" w="sm" type="none"/>
            </a:ln>
          </p:spPr>
        </p:cxnSp>
      </p:grpSp>
      <p:pic>
        <p:nvPicPr>
          <p:cNvPr id="143" name="Google Shape;143;p10"/>
          <p:cNvPicPr preferRelativeResize="0"/>
          <p:nvPr/>
        </p:nvPicPr>
        <p:blipFill rotWithShape="1">
          <a:blip r:embed="rId4">
            <a:alphaModFix/>
          </a:blip>
          <a:srcRect b="0" l="0" r="0" t="0"/>
          <a:stretch/>
        </p:blipFill>
        <p:spPr>
          <a:xfrm>
            <a:off x="381000" y="414250"/>
            <a:ext cx="1474177" cy="365447"/>
          </a:xfrm>
          <a:prstGeom prst="rect">
            <a:avLst/>
          </a:prstGeom>
          <a:noFill/>
          <a:ln>
            <a:noFill/>
          </a:ln>
        </p:spPr>
      </p:pic>
      <p:sp>
        <p:nvSpPr>
          <p:cNvPr id="144" name="Google Shape;144;p10"/>
          <p:cNvSpPr txBox="1"/>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fld id="{00000000-1234-1234-1234-123412341234}" type="slidenum">
              <a:rPr lang="en-GB" sz="900">
                <a:solidFill>
                  <a:schemeClr val="lt1"/>
                </a:solidFill>
                <a:latin typeface="Roboto"/>
                <a:ea typeface="Roboto"/>
                <a:cs typeface="Roboto"/>
                <a:sym typeface="Roboto"/>
              </a:rPr>
              <a:t>‹#›</a:t>
            </a:fld>
            <a:endParaRPr sz="900">
              <a:solidFill>
                <a:schemeClr val="lt1"/>
              </a:solidFill>
              <a:latin typeface="Roboto"/>
              <a:ea typeface="Roboto"/>
              <a:cs typeface="Roboto"/>
              <a:sym typeface="Roboto"/>
            </a:endParaRPr>
          </a:p>
        </p:txBody>
      </p:sp>
      <p:sp>
        <p:nvSpPr>
          <p:cNvPr id="145" name="Google Shape;145;p10"/>
          <p:cNvSpPr txBox="1"/>
          <p:nvPr/>
        </p:nvSpPr>
        <p:spPr>
          <a:xfrm>
            <a:off x="6231600" y="2694370"/>
            <a:ext cx="2520000" cy="104644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800">
                <a:solidFill>
                  <a:schemeClr val="lt1"/>
                </a:solidFill>
                <a:latin typeface="Roboto"/>
                <a:ea typeface="Roboto"/>
                <a:cs typeface="Roboto"/>
                <a:sym typeface="Roboto"/>
              </a:rPr>
              <a:t>Salary Disbursement</a:t>
            </a:r>
            <a:endParaRPr/>
          </a:p>
          <a:p>
            <a:pPr indent="0" lvl="0" marL="0" marR="0" rtl="0" algn="l">
              <a:spcBef>
                <a:spcPts val="1200"/>
              </a:spcBef>
              <a:spcAft>
                <a:spcPts val="0"/>
              </a:spcAft>
              <a:buNone/>
            </a:pPr>
            <a:r>
              <a:rPr lang="en-GB" sz="1000">
                <a:solidFill>
                  <a:schemeClr val="lt1"/>
                </a:solidFill>
                <a:latin typeface="Roboto Light"/>
                <a:ea typeface="Roboto Light"/>
                <a:cs typeface="Roboto Light"/>
                <a:sym typeface="Roboto Light"/>
              </a:rPr>
              <a:t>Employees can be paid only in legal tender i.e. Ugandan Shillings. Cash, cheque and bank transfer are acceptable modes of payment.</a:t>
            </a:r>
            <a:endParaRPr/>
          </a:p>
        </p:txBody>
      </p:sp>
      <p:cxnSp>
        <p:nvCxnSpPr>
          <p:cNvPr id="146" name="Google Shape;146;p10"/>
          <p:cNvCxnSpPr/>
          <p:nvPr/>
        </p:nvCxnSpPr>
        <p:spPr>
          <a:xfrm>
            <a:off x="6231600" y="3038400"/>
            <a:ext cx="659904" cy="0"/>
          </a:xfrm>
          <a:prstGeom prst="straightConnector1">
            <a:avLst/>
          </a:prstGeom>
          <a:noFill/>
          <a:ln cap="flat" cmpd="sng" w="15875">
            <a:solidFill>
              <a:schemeClr val="lt1"/>
            </a:solidFill>
            <a:prstDash val="solid"/>
            <a:miter lim="800000"/>
            <a:headEnd len="sm" w="sm" type="none"/>
            <a:tailEnd len="sm" w="sm" type="none"/>
          </a:ln>
        </p:spPr>
      </p:cxnSp>
      <p:pic>
        <p:nvPicPr>
          <p:cNvPr id="147" name="Google Shape;147;p10"/>
          <p:cNvPicPr preferRelativeResize="0"/>
          <p:nvPr/>
        </p:nvPicPr>
        <p:blipFill rotWithShape="1">
          <a:blip r:embed="rId5">
            <a:alphaModFix/>
          </a:blip>
          <a:srcRect b="0" l="0" r="0" t="0"/>
          <a:stretch/>
        </p:blipFill>
        <p:spPr>
          <a:xfrm>
            <a:off x="477813" y="2038998"/>
            <a:ext cx="520700" cy="520700"/>
          </a:xfrm>
          <a:prstGeom prst="rect">
            <a:avLst/>
          </a:prstGeom>
          <a:noFill/>
          <a:ln>
            <a:noFill/>
          </a:ln>
        </p:spPr>
      </p:pic>
      <p:sp>
        <p:nvSpPr>
          <p:cNvPr id="148" name="Google Shape;148;p10"/>
          <p:cNvSpPr txBox="1"/>
          <p:nvPr/>
        </p:nvSpPr>
        <p:spPr>
          <a:xfrm>
            <a:off x="463413" y="2694370"/>
            <a:ext cx="2520000" cy="104644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800">
                <a:solidFill>
                  <a:schemeClr val="lt1"/>
                </a:solidFill>
                <a:latin typeface="Roboto"/>
                <a:ea typeface="Roboto"/>
                <a:cs typeface="Roboto"/>
                <a:sym typeface="Roboto"/>
              </a:rPr>
              <a:t>Working Hours</a:t>
            </a:r>
            <a:endParaRPr/>
          </a:p>
          <a:p>
            <a:pPr indent="0" lvl="0" marL="0" marR="0" rtl="0" algn="l">
              <a:spcBef>
                <a:spcPts val="1200"/>
              </a:spcBef>
              <a:spcAft>
                <a:spcPts val="0"/>
              </a:spcAft>
              <a:buNone/>
            </a:pPr>
            <a:r>
              <a:rPr lang="en-GB" sz="1000">
                <a:solidFill>
                  <a:schemeClr val="lt1"/>
                </a:solidFill>
                <a:latin typeface="Roboto Light"/>
                <a:ea typeface="Roboto Light"/>
                <a:cs typeface="Roboto Light"/>
                <a:sym typeface="Roboto Light"/>
              </a:rPr>
              <a:t>Maximum of 48 hours weekly. Employer and employee may agree to longer hours, provided it does not exceed 10 hours daily or 56 hours weekly.</a:t>
            </a:r>
            <a:endParaRPr/>
          </a:p>
        </p:txBody>
      </p:sp>
      <p:cxnSp>
        <p:nvCxnSpPr>
          <p:cNvPr id="149" name="Google Shape;149;p10"/>
          <p:cNvCxnSpPr/>
          <p:nvPr/>
        </p:nvCxnSpPr>
        <p:spPr>
          <a:xfrm>
            <a:off x="463413" y="3038400"/>
            <a:ext cx="659904" cy="0"/>
          </a:xfrm>
          <a:prstGeom prst="straightConnector1">
            <a:avLst/>
          </a:prstGeom>
          <a:noFill/>
          <a:ln cap="flat" cmpd="sng" w="15875">
            <a:solidFill>
              <a:schemeClr val="lt1"/>
            </a:solidFill>
            <a:prstDash val="solid"/>
            <a:miter lim="800000"/>
            <a:headEnd len="sm" w="sm" type="none"/>
            <a:tailEnd len="sm" w="sm" type="none"/>
          </a:ln>
        </p:spPr>
      </p:cxnSp>
      <p:pic>
        <p:nvPicPr>
          <p:cNvPr descr="A blue and white logo&#10;&#10;Description automatically generated" id="150" name="Google Shape;150;p10"/>
          <p:cNvPicPr preferRelativeResize="0"/>
          <p:nvPr/>
        </p:nvPicPr>
        <p:blipFill rotWithShape="1">
          <a:blip r:embed="rId6">
            <a:alphaModFix/>
          </a:blip>
          <a:srcRect b="0" l="0" r="0" t="0"/>
          <a:stretch/>
        </p:blipFill>
        <p:spPr>
          <a:xfrm>
            <a:off x="6231600" y="2038998"/>
            <a:ext cx="520700" cy="520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11"/>
          <p:cNvPicPr preferRelativeResize="0"/>
          <p:nvPr/>
        </p:nvPicPr>
        <p:blipFill rotWithShape="1">
          <a:blip r:embed="rId3">
            <a:alphaModFix/>
          </a:blip>
          <a:srcRect b="0" l="0" r="0" t="0"/>
          <a:stretch/>
        </p:blipFill>
        <p:spPr>
          <a:xfrm>
            <a:off x="381000" y="414250"/>
            <a:ext cx="1474177" cy="365447"/>
          </a:xfrm>
          <a:prstGeom prst="rect">
            <a:avLst/>
          </a:prstGeom>
          <a:noFill/>
          <a:ln>
            <a:noFill/>
          </a:ln>
        </p:spPr>
      </p:pic>
      <p:sp>
        <p:nvSpPr>
          <p:cNvPr id="157" name="Google Shape;157;p11"/>
          <p:cNvSpPr txBox="1"/>
          <p:nvPr>
            <p:ph idx="12" type="sldNum"/>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pic>
        <p:nvPicPr>
          <p:cNvPr descr="A close-up of a hand writing on a piece of paper&#10;&#10;Description automatically generated" id="158" name="Google Shape;158;p11"/>
          <p:cNvPicPr preferRelativeResize="0"/>
          <p:nvPr/>
        </p:nvPicPr>
        <p:blipFill rotWithShape="1">
          <a:blip r:embed="rId4">
            <a:alphaModFix/>
          </a:blip>
          <a:srcRect b="0" l="0" r="0" t="0"/>
          <a:stretch/>
        </p:blipFill>
        <p:spPr>
          <a:xfrm>
            <a:off x="5702300" y="0"/>
            <a:ext cx="3441700" cy="5143500"/>
          </a:xfrm>
          <a:prstGeom prst="rect">
            <a:avLst/>
          </a:prstGeom>
          <a:noFill/>
          <a:ln>
            <a:noFill/>
          </a:ln>
        </p:spPr>
      </p:pic>
      <p:sp>
        <p:nvSpPr>
          <p:cNvPr id="159" name="Google Shape;159;p11"/>
          <p:cNvSpPr txBox="1"/>
          <p:nvPr/>
        </p:nvSpPr>
        <p:spPr>
          <a:xfrm>
            <a:off x="444610" y="1031046"/>
            <a:ext cx="3511927"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600">
                <a:solidFill>
                  <a:schemeClr val="dk1"/>
                </a:solidFill>
                <a:latin typeface="Roboto"/>
                <a:ea typeface="Roboto"/>
                <a:cs typeface="Roboto"/>
                <a:sym typeface="Roboto"/>
              </a:rPr>
              <a:t>Labor Law – Separation Reasons</a:t>
            </a:r>
            <a:endParaRPr/>
          </a:p>
        </p:txBody>
      </p:sp>
      <p:cxnSp>
        <p:nvCxnSpPr>
          <p:cNvPr id="160" name="Google Shape;160;p11"/>
          <p:cNvCxnSpPr/>
          <p:nvPr/>
        </p:nvCxnSpPr>
        <p:spPr>
          <a:xfrm>
            <a:off x="446400" y="1396493"/>
            <a:ext cx="3322882" cy="0"/>
          </a:xfrm>
          <a:prstGeom prst="straightConnector1">
            <a:avLst/>
          </a:prstGeom>
          <a:noFill/>
          <a:ln cap="flat" cmpd="sng" w="15875">
            <a:solidFill>
              <a:schemeClr val="accent3"/>
            </a:solidFill>
            <a:prstDash val="solid"/>
            <a:miter lim="800000"/>
            <a:headEnd len="sm" w="sm" type="none"/>
            <a:tailEnd len="sm" w="sm" type="none"/>
          </a:ln>
        </p:spPr>
      </p:cxnSp>
      <p:sp>
        <p:nvSpPr>
          <p:cNvPr id="161" name="Google Shape;161;p11"/>
          <p:cNvSpPr txBox="1"/>
          <p:nvPr/>
        </p:nvSpPr>
        <p:spPr>
          <a:xfrm>
            <a:off x="446400" y="1548012"/>
            <a:ext cx="4820400" cy="961802"/>
          </a:xfrm>
          <a:prstGeom prst="rect">
            <a:avLst/>
          </a:prstGeom>
          <a:noFill/>
          <a:ln>
            <a:noFill/>
          </a:ln>
        </p:spPr>
        <p:txBody>
          <a:bodyPr anchorCtr="0" anchor="t" bIns="0" lIns="0" spcFirstLastPara="1" rIns="0" wrap="square" tIns="0">
            <a:spAutoFit/>
          </a:bodyPr>
          <a:lstStyle/>
          <a:p>
            <a:pPr indent="-171450" lvl="0" marL="171450" marR="0" rtl="0" algn="l">
              <a:spcBef>
                <a:spcPts val="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Summary Dismissal</a:t>
            </a:r>
            <a:endParaRPr/>
          </a:p>
          <a:p>
            <a:pPr indent="-171450" lvl="0" marL="17145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Downsizing</a:t>
            </a:r>
            <a:endParaRPr/>
          </a:p>
          <a:p>
            <a:pPr indent="-171450" lvl="0" marL="17145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Disciplinary penalty</a:t>
            </a:r>
            <a:endParaRPr/>
          </a:p>
          <a:p>
            <a:pPr indent="-107950" lvl="0" marL="171450" marR="0" rtl="0" algn="l">
              <a:spcBef>
                <a:spcPts val="850"/>
              </a:spcBef>
              <a:spcAft>
                <a:spcPts val="0"/>
              </a:spcAft>
              <a:buClr>
                <a:schemeClr val="dk1"/>
              </a:buClr>
              <a:buSzPts val="1000"/>
              <a:buFont typeface="Arial"/>
              <a:buNone/>
            </a:pPr>
            <a:r>
              <a:t/>
            </a:r>
            <a:endParaRPr sz="1000">
              <a:solidFill>
                <a:schemeClr val="accent1"/>
              </a:solidFill>
              <a:latin typeface="Roboto Light"/>
              <a:ea typeface="Roboto Light"/>
              <a:cs typeface="Roboto Light"/>
              <a:sym typeface="Robot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12"/>
          <p:cNvPicPr preferRelativeResize="0"/>
          <p:nvPr/>
        </p:nvPicPr>
        <p:blipFill rotWithShape="1">
          <a:blip r:embed="rId3">
            <a:alphaModFix/>
          </a:blip>
          <a:srcRect b="0" l="0" r="0" t="0"/>
          <a:stretch/>
        </p:blipFill>
        <p:spPr>
          <a:xfrm>
            <a:off x="381000" y="414250"/>
            <a:ext cx="1474177" cy="365447"/>
          </a:xfrm>
          <a:prstGeom prst="rect">
            <a:avLst/>
          </a:prstGeom>
          <a:noFill/>
          <a:ln>
            <a:noFill/>
          </a:ln>
        </p:spPr>
      </p:pic>
      <p:sp>
        <p:nvSpPr>
          <p:cNvPr id="168" name="Google Shape;168;p12"/>
          <p:cNvSpPr txBox="1"/>
          <p:nvPr/>
        </p:nvSpPr>
        <p:spPr>
          <a:xfrm>
            <a:off x="446400" y="1548012"/>
            <a:ext cx="4820793" cy="230832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000">
                <a:solidFill>
                  <a:schemeClr val="accent3"/>
                </a:solidFill>
                <a:latin typeface="Roboto"/>
                <a:ea typeface="Roboto"/>
                <a:cs typeface="Roboto"/>
                <a:sym typeface="Roboto"/>
              </a:rPr>
              <a:t>Annual Leave: </a:t>
            </a:r>
            <a:r>
              <a:rPr lang="en-GB" sz="1000">
                <a:solidFill>
                  <a:schemeClr val="accent1"/>
                </a:solidFill>
                <a:latin typeface="Roboto Light"/>
                <a:ea typeface="Roboto Light"/>
                <a:cs typeface="Roboto Light"/>
                <a:sym typeface="Roboto Light"/>
              </a:rPr>
              <a:t>Every worker who has worked for at least 6 months with the employer is entitled, once a year to 7 days leave for each continuous period of 4 months' service. Annual leave is fully paid.</a:t>
            </a:r>
            <a:endParaRPr/>
          </a:p>
          <a:p>
            <a:pPr indent="0" lvl="0" marL="0" marR="0" rtl="0" algn="l">
              <a:spcBef>
                <a:spcPts val="0"/>
              </a:spcBef>
              <a:spcAft>
                <a:spcPts val="0"/>
              </a:spcAft>
              <a:buNone/>
            </a:pPr>
            <a:r>
              <a:t/>
            </a:r>
            <a:endParaRPr sz="1000">
              <a:solidFill>
                <a:schemeClr val="accent1"/>
              </a:solidFill>
              <a:latin typeface="Roboto Light"/>
              <a:ea typeface="Roboto Light"/>
              <a:cs typeface="Roboto Light"/>
              <a:sym typeface="Roboto Light"/>
            </a:endParaRPr>
          </a:p>
          <a:p>
            <a:pPr indent="0" lvl="0" marL="0" marR="0" rtl="0" algn="l">
              <a:spcBef>
                <a:spcPts val="0"/>
              </a:spcBef>
              <a:spcAft>
                <a:spcPts val="0"/>
              </a:spcAft>
              <a:buNone/>
            </a:pPr>
            <a:r>
              <a:rPr b="1" lang="en-GB" sz="1000">
                <a:solidFill>
                  <a:schemeClr val="accent3"/>
                </a:solidFill>
                <a:latin typeface="Roboto"/>
                <a:ea typeface="Roboto"/>
                <a:cs typeface="Roboto"/>
                <a:sym typeface="Roboto"/>
              </a:rPr>
              <a:t>Maternity Leave: </a:t>
            </a:r>
            <a:r>
              <a:rPr lang="en-GB" sz="1000">
                <a:solidFill>
                  <a:schemeClr val="accent1"/>
                </a:solidFill>
                <a:latin typeface="Roboto Light"/>
                <a:ea typeface="Roboto Light"/>
                <a:cs typeface="Roboto Light"/>
                <a:sym typeface="Roboto Light"/>
              </a:rPr>
              <a:t>Female workers are entitled to fully paid maternity leave of at least sixty working days, of which at least four weeks should fall after the birth of her child. </a:t>
            </a:r>
            <a:endParaRPr/>
          </a:p>
          <a:p>
            <a:pPr indent="0" lvl="0" marL="0" marR="0" rtl="0" algn="l">
              <a:spcBef>
                <a:spcPts val="0"/>
              </a:spcBef>
              <a:spcAft>
                <a:spcPts val="0"/>
              </a:spcAft>
              <a:buNone/>
            </a:pPr>
            <a:r>
              <a:t/>
            </a:r>
            <a:endParaRPr sz="1000">
              <a:solidFill>
                <a:schemeClr val="accent1"/>
              </a:solidFill>
              <a:latin typeface="Roboto Light"/>
              <a:ea typeface="Roboto Light"/>
              <a:cs typeface="Roboto Light"/>
              <a:sym typeface="Roboto Light"/>
            </a:endParaRPr>
          </a:p>
          <a:p>
            <a:pPr indent="0" lvl="0" marL="0" marR="0" rtl="0" algn="l">
              <a:spcBef>
                <a:spcPts val="0"/>
              </a:spcBef>
              <a:spcAft>
                <a:spcPts val="0"/>
              </a:spcAft>
              <a:buNone/>
            </a:pPr>
            <a:r>
              <a:rPr b="1" lang="en-GB" sz="1000">
                <a:solidFill>
                  <a:schemeClr val="accent3"/>
                </a:solidFill>
                <a:latin typeface="Roboto"/>
                <a:ea typeface="Roboto"/>
                <a:cs typeface="Roboto"/>
                <a:sym typeface="Roboto"/>
              </a:rPr>
              <a:t>Paternity Leave: </a:t>
            </a:r>
            <a:r>
              <a:rPr lang="en-GB" sz="1000">
                <a:solidFill>
                  <a:schemeClr val="accent1"/>
                </a:solidFill>
                <a:latin typeface="Roboto Light"/>
                <a:ea typeface="Roboto Light"/>
                <a:cs typeface="Roboto Light"/>
                <a:sym typeface="Roboto Light"/>
              </a:rPr>
              <a:t>A male employee whose official spouse gives birth shall be entitled to fully paid paternity leave of four working days.</a:t>
            </a:r>
            <a:endParaRPr/>
          </a:p>
          <a:p>
            <a:pPr indent="0" lvl="0" marL="0" marR="0" rtl="0" algn="l">
              <a:spcBef>
                <a:spcPts val="0"/>
              </a:spcBef>
              <a:spcAft>
                <a:spcPts val="0"/>
              </a:spcAft>
              <a:buNone/>
            </a:pPr>
            <a:r>
              <a:t/>
            </a:r>
            <a:endParaRPr sz="1000">
              <a:solidFill>
                <a:schemeClr val="accent1"/>
              </a:solidFill>
              <a:latin typeface="Roboto Light"/>
              <a:ea typeface="Roboto Light"/>
              <a:cs typeface="Roboto Light"/>
              <a:sym typeface="Roboto Light"/>
            </a:endParaRPr>
          </a:p>
          <a:p>
            <a:pPr indent="0" lvl="0" marL="0" marR="0" rtl="0" algn="l">
              <a:spcBef>
                <a:spcPts val="0"/>
              </a:spcBef>
              <a:spcAft>
                <a:spcPts val="0"/>
              </a:spcAft>
              <a:buNone/>
            </a:pPr>
            <a:r>
              <a:rPr b="1" lang="en-GB" sz="1000">
                <a:solidFill>
                  <a:schemeClr val="accent3"/>
                </a:solidFill>
                <a:latin typeface="Roboto"/>
                <a:ea typeface="Roboto"/>
                <a:cs typeface="Roboto"/>
                <a:sym typeface="Roboto"/>
              </a:rPr>
              <a:t>Sick Leave: </a:t>
            </a:r>
            <a:r>
              <a:rPr lang="en-GB" sz="1000">
                <a:solidFill>
                  <a:schemeClr val="accent1"/>
                </a:solidFill>
                <a:latin typeface="Roboto Light"/>
                <a:ea typeface="Roboto Light"/>
                <a:cs typeface="Roboto Light"/>
                <a:sym typeface="Roboto Light"/>
              </a:rPr>
              <a:t>An employee who has served for at least one (1) month is entitled to sick leave. Duration is two months, one month with pay and the second month without pay.</a:t>
            </a:r>
            <a:endParaRPr/>
          </a:p>
          <a:p>
            <a:pPr indent="0" lvl="0" marL="0" marR="0" rtl="0" algn="l">
              <a:spcBef>
                <a:spcPts val="0"/>
              </a:spcBef>
              <a:spcAft>
                <a:spcPts val="0"/>
              </a:spcAft>
              <a:buNone/>
            </a:pPr>
            <a:r>
              <a:t/>
            </a:r>
            <a:endParaRPr sz="1000">
              <a:solidFill>
                <a:schemeClr val="accent1"/>
              </a:solidFill>
              <a:latin typeface="Roboto Light"/>
              <a:ea typeface="Roboto Light"/>
              <a:cs typeface="Roboto Light"/>
              <a:sym typeface="Roboto Light"/>
            </a:endParaRPr>
          </a:p>
          <a:p>
            <a:pPr indent="0" lvl="0" marL="0" marR="0" rtl="0" algn="l">
              <a:spcBef>
                <a:spcPts val="0"/>
              </a:spcBef>
              <a:spcAft>
                <a:spcPts val="0"/>
              </a:spcAft>
              <a:buNone/>
            </a:pPr>
            <a:r>
              <a:t/>
            </a:r>
            <a:endParaRPr sz="1000">
              <a:solidFill>
                <a:schemeClr val="accent1"/>
              </a:solidFill>
              <a:latin typeface="Roboto Light"/>
              <a:ea typeface="Roboto Light"/>
              <a:cs typeface="Roboto Light"/>
              <a:sym typeface="Roboto Light"/>
            </a:endParaRPr>
          </a:p>
          <a:p>
            <a:pPr indent="0" lvl="0" marL="0" marR="0" rtl="0" algn="l">
              <a:spcBef>
                <a:spcPts val="0"/>
              </a:spcBef>
              <a:spcAft>
                <a:spcPts val="0"/>
              </a:spcAft>
              <a:buNone/>
            </a:pPr>
            <a:r>
              <a:t/>
            </a:r>
            <a:endParaRPr sz="1000">
              <a:solidFill>
                <a:schemeClr val="accent1"/>
              </a:solidFill>
              <a:latin typeface="Roboto Light"/>
              <a:ea typeface="Roboto Light"/>
              <a:cs typeface="Roboto Light"/>
              <a:sym typeface="Roboto Light"/>
            </a:endParaRPr>
          </a:p>
        </p:txBody>
      </p:sp>
      <p:sp>
        <p:nvSpPr>
          <p:cNvPr id="169" name="Google Shape;169;p12"/>
          <p:cNvSpPr txBox="1"/>
          <p:nvPr/>
        </p:nvSpPr>
        <p:spPr>
          <a:xfrm>
            <a:off x="444610" y="1031046"/>
            <a:ext cx="3511927"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600">
                <a:solidFill>
                  <a:schemeClr val="dk1"/>
                </a:solidFill>
                <a:latin typeface="Roboto"/>
                <a:ea typeface="Roboto"/>
                <a:cs typeface="Roboto"/>
                <a:sym typeface="Roboto"/>
              </a:rPr>
              <a:t>Labor Law – Leave Rules</a:t>
            </a:r>
            <a:endParaRPr/>
          </a:p>
        </p:txBody>
      </p:sp>
      <p:cxnSp>
        <p:nvCxnSpPr>
          <p:cNvPr id="170" name="Google Shape;170;p12"/>
          <p:cNvCxnSpPr/>
          <p:nvPr/>
        </p:nvCxnSpPr>
        <p:spPr>
          <a:xfrm>
            <a:off x="446400" y="1396493"/>
            <a:ext cx="2603688" cy="0"/>
          </a:xfrm>
          <a:prstGeom prst="straightConnector1">
            <a:avLst/>
          </a:prstGeom>
          <a:noFill/>
          <a:ln cap="flat" cmpd="sng" w="15875">
            <a:solidFill>
              <a:schemeClr val="accent3"/>
            </a:solidFill>
            <a:prstDash val="solid"/>
            <a:miter lim="800000"/>
            <a:headEnd len="sm" w="sm" type="none"/>
            <a:tailEnd len="sm" w="sm" type="none"/>
          </a:ln>
        </p:spPr>
      </p:cxnSp>
      <p:sp>
        <p:nvSpPr>
          <p:cNvPr id="171" name="Google Shape;171;p12"/>
          <p:cNvSpPr txBox="1"/>
          <p:nvPr>
            <p:ph idx="12" type="sldNum"/>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pic>
        <p:nvPicPr>
          <p:cNvPr descr="A close-up of people shaking hands&#10;&#10;Description automatically generated" id="172" name="Google Shape;172;p12"/>
          <p:cNvPicPr preferRelativeResize="0"/>
          <p:nvPr/>
        </p:nvPicPr>
        <p:blipFill rotWithShape="1">
          <a:blip r:embed="rId4">
            <a:alphaModFix/>
          </a:blip>
          <a:srcRect b="0" l="0" r="0" t="0"/>
          <a:stretch/>
        </p:blipFill>
        <p:spPr>
          <a:xfrm>
            <a:off x="5702300" y="0"/>
            <a:ext cx="34417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4"/>
          <p:cNvSpPr txBox="1"/>
          <p:nvPr/>
        </p:nvSpPr>
        <p:spPr>
          <a:xfrm>
            <a:off x="946800" y="1709976"/>
            <a:ext cx="1890677" cy="1723549"/>
          </a:xfrm>
          <a:prstGeom prst="rect">
            <a:avLst/>
          </a:prstGeom>
          <a:noFill/>
          <a:ln>
            <a:noFill/>
          </a:ln>
        </p:spPr>
        <p:txBody>
          <a:bodyPr anchorCtr="0" anchor="ctr" bIns="0" lIns="0" spcFirstLastPara="1" rIns="0" wrap="square" tIns="0">
            <a:spAutoFit/>
          </a:bodyPr>
          <a:lstStyle/>
          <a:p>
            <a:pPr indent="0" lvl="0" marL="0" marR="0" rtl="0" algn="l">
              <a:spcBef>
                <a:spcPts val="0"/>
              </a:spcBef>
              <a:spcAft>
                <a:spcPts val="0"/>
              </a:spcAft>
              <a:buNone/>
            </a:pPr>
            <a:r>
              <a:rPr b="1" lang="en-GB" sz="2800">
                <a:solidFill>
                  <a:schemeClr val="lt1"/>
                </a:solidFill>
                <a:latin typeface="Roboto"/>
                <a:ea typeface="Roboto"/>
                <a:cs typeface="Roboto"/>
                <a:sym typeface="Roboto"/>
              </a:rPr>
              <a:t>Employer of Record Services</a:t>
            </a:r>
            <a:br>
              <a:rPr b="1" lang="en-GB" sz="2800">
                <a:solidFill>
                  <a:schemeClr val="lt1"/>
                </a:solidFill>
                <a:latin typeface="Roboto"/>
                <a:ea typeface="Roboto"/>
                <a:cs typeface="Roboto"/>
                <a:sym typeface="Roboto"/>
              </a:rPr>
            </a:br>
            <a:r>
              <a:rPr b="1" lang="en-GB" sz="2800">
                <a:solidFill>
                  <a:schemeClr val="lt1"/>
                </a:solidFill>
                <a:latin typeface="Roboto"/>
                <a:ea typeface="Roboto"/>
                <a:cs typeface="Roboto"/>
                <a:sym typeface="Roboto"/>
              </a:rPr>
              <a:t>(EOR) </a:t>
            </a:r>
            <a:endParaRPr/>
          </a:p>
        </p:txBody>
      </p:sp>
      <p:sp>
        <p:nvSpPr>
          <p:cNvPr id="178" name="Google Shape;178;p14"/>
          <p:cNvSpPr/>
          <p:nvPr/>
        </p:nvSpPr>
        <p:spPr>
          <a:xfrm>
            <a:off x="0" y="0"/>
            <a:ext cx="9144000" cy="5143500"/>
          </a:xfrm>
          <a:prstGeom prst="rect">
            <a:avLst/>
          </a:prstGeom>
          <a:gradFill>
            <a:gsLst>
              <a:gs pos="0">
                <a:schemeClr val="accent2"/>
              </a:gs>
              <a:gs pos="100000">
                <a:schemeClr val="accent3"/>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179" name="Google Shape;179;p14"/>
          <p:cNvSpPr txBox="1"/>
          <p:nvPr/>
        </p:nvSpPr>
        <p:spPr>
          <a:xfrm>
            <a:off x="459419" y="3274074"/>
            <a:ext cx="4620177" cy="112851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000">
                <a:solidFill>
                  <a:schemeClr val="lt1"/>
                </a:solidFill>
                <a:latin typeface="Roboto"/>
                <a:ea typeface="Roboto"/>
                <a:cs typeface="Roboto"/>
                <a:sym typeface="Roboto"/>
              </a:rPr>
              <a:t>Office 2401 </a:t>
            </a:r>
            <a:endParaRPr/>
          </a:p>
          <a:p>
            <a:pPr indent="0" lvl="0" marL="0" marR="0" rtl="0" algn="l">
              <a:spcBef>
                <a:spcPts val="0"/>
              </a:spcBef>
              <a:spcAft>
                <a:spcPts val="0"/>
              </a:spcAft>
              <a:buNone/>
            </a:pPr>
            <a:r>
              <a:rPr b="1" lang="en-GB" sz="1000">
                <a:solidFill>
                  <a:schemeClr val="lt1"/>
                </a:solidFill>
                <a:latin typeface="Roboto"/>
                <a:ea typeface="Roboto"/>
                <a:cs typeface="Roboto"/>
                <a:sym typeface="Roboto"/>
              </a:rPr>
              <a:t>API Trio Tower </a:t>
            </a:r>
            <a:endParaRPr/>
          </a:p>
          <a:p>
            <a:pPr indent="0" lvl="0" marL="0" marR="0" rtl="0" algn="l">
              <a:spcBef>
                <a:spcPts val="0"/>
              </a:spcBef>
              <a:spcAft>
                <a:spcPts val="0"/>
              </a:spcAft>
              <a:buNone/>
            </a:pPr>
            <a:r>
              <a:rPr b="1" lang="en-GB" sz="1000">
                <a:solidFill>
                  <a:schemeClr val="lt1"/>
                </a:solidFill>
                <a:latin typeface="Roboto"/>
                <a:ea typeface="Roboto"/>
                <a:cs typeface="Roboto"/>
                <a:sym typeface="Roboto"/>
              </a:rPr>
              <a:t>Al Barsha 1 </a:t>
            </a:r>
            <a:endParaRPr/>
          </a:p>
          <a:p>
            <a:pPr indent="0" lvl="0" marL="0" marR="0" rtl="0" algn="l">
              <a:spcBef>
                <a:spcPts val="0"/>
              </a:spcBef>
              <a:spcAft>
                <a:spcPts val="0"/>
              </a:spcAft>
              <a:buNone/>
            </a:pPr>
            <a:r>
              <a:rPr b="1" lang="en-GB" sz="1000">
                <a:solidFill>
                  <a:schemeClr val="lt1"/>
                </a:solidFill>
                <a:latin typeface="Roboto"/>
                <a:ea typeface="Roboto"/>
                <a:cs typeface="Roboto"/>
                <a:sym typeface="Roboto"/>
              </a:rPr>
              <a:t>Dubai, UAE</a:t>
            </a:r>
            <a:endParaRPr/>
          </a:p>
          <a:p>
            <a:pPr indent="0" lvl="0" marL="0" marR="0" rtl="0" algn="l">
              <a:spcBef>
                <a:spcPts val="800"/>
              </a:spcBef>
              <a:spcAft>
                <a:spcPts val="0"/>
              </a:spcAft>
              <a:buNone/>
            </a:pPr>
            <a:r>
              <a:rPr b="1" lang="en-GB" sz="1000">
                <a:solidFill>
                  <a:schemeClr val="lt1"/>
                </a:solidFill>
                <a:latin typeface="Roboto"/>
                <a:ea typeface="Roboto"/>
                <a:cs typeface="Roboto"/>
                <a:sym typeface="Roboto"/>
              </a:rPr>
              <a:t>+971 4 295 8770</a:t>
            </a:r>
            <a:endParaRPr/>
          </a:p>
          <a:p>
            <a:pPr indent="0" lvl="0" marL="0" marR="0" rtl="0" algn="l">
              <a:spcBef>
                <a:spcPts val="800"/>
              </a:spcBef>
              <a:spcAft>
                <a:spcPts val="0"/>
              </a:spcAft>
              <a:buNone/>
            </a:pPr>
            <a:r>
              <a:rPr b="1" lang="en-GB" sz="1000">
                <a:solidFill>
                  <a:schemeClr val="lt1"/>
                </a:solidFill>
                <a:latin typeface="Roboto"/>
                <a:ea typeface="Roboto"/>
                <a:cs typeface="Roboto"/>
                <a:sym typeface="Roboto"/>
              </a:rPr>
              <a:t>info@transskills.com | transskills.com</a:t>
            </a:r>
            <a:endParaRPr b="1" sz="1000">
              <a:solidFill>
                <a:schemeClr val="lt1"/>
              </a:solidFill>
              <a:latin typeface="Roboto"/>
              <a:ea typeface="Roboto"/>
              <a:cs typeface="Roboto"/>
              <a:sym typeface="Roboto"/>
            </a:endParaRPr>
          </a:p>
        </p:txBody>
      </p:sp>
      <p:pic>
        <p:nvPicPr>
          <p:cNvPr id="180" name="Google Shape;180;p14"/>
          <p:cNvPicPr preferRelativeResize="0"/>
          <p:nvPr/>
        </p:nvPicPr>
        <p:blipFill rotWithShape="1">
          <a:blip r:embed="rId3">
            <a:alphaModFix/>
          </a:blip>
          <a:srcRect b="0" l="0" r="0" t="0"/>
          <a:stretch/>
        </p:blipFill>
        <p:spPr>
          <a:xfrm>
            <a:off x="387036" y="421340"/>
            <a:ext cx="1474178" cy="361319"/>
          </a:xfrm>
          <a:prstGeom prst="rect">
            <a:avLst/>
          </a:prstGeom>
          <a:noFill/>
          <a:ln>
            <a:noFill/>
          </a:ln>
        </p:spPr>
      </p:pic>
      <p:pic>
        <p:nvPicPr>
          <p:cNvPr id="181" name="Google Shape;181;p14"/>
          <p:cNvPicPr preferRelativeResize="0"/>
          <p:nvPr/>
        </p:nvPicPr>
        <p:blipFill rotWithShape="1">
          <a:blip r:embed="rId4">
            <a:alphaModFix/>
          </a:blip>
          <a:srcRect b="0" l="0" r="0" t="0"/>
          <a:stretch/>
        </p:blipFill>
        <p:spPr>
          <a:xfrm flipH="1" rot="-3627653">
            <a:off x="4097266" y="1987097"/>
            <a:ext cx="6029063" cy="4882231"/>
          </a:xfrm>
          <a:prstGeom prst="rect">
            <a:avLst/>
          </a:prstGeom>
          <a:noFill/>
          <a:ln>
            <a:noFill/>
          </a:ln>
        </p:spPr>
      </p:pic>
      <p:sp>
        <p:nvSpPr>
          <p:cNvPr id="182" name="Google Shape;182;p14"/>
          <p:cNvSpPr txBox="1"/>
          <p:nvPr>
            <p:ph idx="12" type="sldNum"/>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 name="Shape 34"/>
        <p:cNvGrpSpPr/>
        <p:nvPr/>
      </p:nvGrpSpPr>
      <p:grpSpPr>
        <a:xfrm>
          <a:off x="0" y="0"/>
          <a:ext cx="0" cy="0"/>
          <a:chOff x="0" y="0"/>
          <a:chExt cx="0" cy="0"/>
        </a:xfrm>
      </p:grpSpPr>
      <p:pic>
        <p:nvPicPr>
          <p:cNvPr id="35" name="Google Shape;35;p2"/>
          <p:cNvPicPr preferRelativeResize="0"/>
          <p:nvPr/>
        </p:nvPicPr>
        <p:blipFill rotWithShape="1">
          <a:blip r:embed="rId3">
            <a:alphaModFix/>
          </a:blip>
          <a:srcRect b="0" l="0" r="0" t="0"/>
          <a:stretch/>
        </p:blipFill>
        <p:spPr>
          <a:xfrm>
            <a:off x="381000" y="414250"/>
            <a:ext cx="1474177" cy="365447"/>
          </a:xfrm>
          <a:prstGeom prst="rect">
            <a:avLst/>
          </a:prstGeom>
          <a:noFill/>
          <a:ln>
            <a:noFill/>
          </a:ln>
        </p:spPr>
      </p:pic>
      <p:pic>
        <p:nvPicPr>
          <p:cNvPr id="36" name="Google Shape;36;p2"/>
          <p:cNvPicPr preferRelativeResize="0"/>
          <p:nvPr/>
        </p:nvPicPr>
        <p:blipFill rotWithShape="1">
          <a:blip r:embed="rId4">
            <a:alphaModFix/>
          </a:blip>
          <a:srcRect b="0" l="0" r="11440" t="0"/>
          <a:stretch/>
        </p:blipFill>
        <p:spPr>
          <a:xfrm>
            <a:off x="5702410" y="0"/>
            <a:ext cx="3441590" cy="5143500"/>
          </a:xfrm>
          <a:prstGeom prst="rect">
            <a:avLst/>
          </a:prstGeom>
          <a:noFill/>
          <a:ln>
            <a:noFill/>
          </a:ln>
        </p:spPr>
      </p:pic>
      <p:sp>
        <p:nvSpPr>
          <p:cNvPr id="37" name="Google Shape;37;p2"/>
          <p:cNvSpPr txBox="1"/>
          <p:nvPr/>
        </p:nvSpPr>
        <p:spPr>
          <a:xfrm>
            <a:off x="444610" y="1031046"/>
            <a:ext cx="4662967"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600">
                <a:solidFill>
                  <a:schemeClr val="accent1"/>
                </a:solidFill>
                <a:latin typeface="Roboto"/>
                <a:ea typeface="Roboto"/>
                <a:cs typeface="Roboto"/>
                <a:sym typeface="Roboto"/>
              </a:rPr>
              <a:t>Personal Income Tax – Liable Party</a:t>
            </a:r>
            <a:endParaRPr b="1" sz="1600">
              <a:solidFill>
                <a:schemeClr val="accent2"/>
              </a:solidFill>
              <a:latin typeface="Roboto"/>
              <a:ea typeface="Roboto"/>
              <a:cs typeface="Roboto"/>
              <a:sym typeface="Roboto"/>
            </a:endParaRPr>
          </a:p>
        </p:txBody>
      </p:sp>
      <p:cxnSp>
        <p:nvCxnSpPr>
          <p:cNvPr id="38" name="Google Shape;38;p2"/>
          <p:cNvCxnSpPr/>
          <p:nvPr/>
        </p:nvCxnSpPr>
        <p:spPr>
          <a:xfrm>
            <a:off x="446400" y="1402756"/>
            <a:ext cx="3524351" cy="0"/>
          </a:xfrm>
          <a:prstGeom prst="straightConnector1">
            <a:avLst/>
          </a:prstGeom>
          <a:noFill/>
          <a:ln cap="flat" cmpd="sng" w="15875">
            <a:solidFill>
              <a:schemeClr val="accent3"/>
            </a:solidFill>
            <a:prstDash val="solid"/>
            <a:miter lim="800000"/>
            <a:headEnd len="sm" w="sm" type="none"/>
            <a:tailEnd len="sm" w="sm" type="none"/>
          </a:ln>
        </p:spPr>
      </p:cxnSp>
      <p:sp>
        <p:nvSpPr>
          <p:cNvPr id="39" name="Google Shape;39;p2"/>
          <p:cNvSpPr txBox="1"/>
          <p:nvPr>
            <p:ph idx="12" type="sldNum"/>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sp>
        <p:nvSpPr>
          <p:cNvPr id="40" name="Google Shape;40;p2"/>
          <p:cNvSpPr txBox="1"/>
          <p:nvPr/>
        </p:nvSpPr>
        <p:spPr>
          <a:xfrm>
            <a:off x="446400" y="1548012"/>
            <a:ext cx="4620300" cy="23922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accent1"/>
                </a:solidFill>
                <a:latin typeface="Roboto Light"/>
                <a:ea typeface="Roboto Light"/>
                <a:cs typeface="Roboto Light"/>
                <a:sym typeface="Roboto Light"/>
              </a:rPr>
              <a:t>Income tax is levied on the worldwide income of resident individuals and on the income of non-resident individuals from sources in Uganda. </a:t>
            </a:r>
            <a:endParaRPr/>
          </a:p>
          <a:p>
            <a:pPr indent="0" lvl="0" marL="0" marR="0" rtl="0" algn="l">
              <a:spcBef>
                <a:spcPts val="850"/>
              </a:spcBef>
              <a:spcAft>
                <a:spcPts val="0"/>
              </a:spcAft>
              <a:buNone/>
            </a:pPr>
            <a:r>
              <a:rPr lang="en-GB" sz="1000">
                <a:solidFill>
                  <a:schemeClr val="accent1"/>
                </a:solidFill>
                <a:latin typeface="Roboto Light"/>
                <a:ea typeface="Roboto Light"/>
                <a:cs typeface="Roboto Light"/>
                <a:sym typeface="Roboto Light"/>
              </a:rPr>
              <a:t>An individual will be regarded as resident in Uganda if he or she: </a:t>
            </a:r>
            <a:endParaRPr/>
          </a:p>
          <a:p>
            <a:pPr indent="-171450" lvl="0" marL="17145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H</a:t>
            </a:r>
            <a:r>
              <a:rPr lang="en-GB" sz="1000">
                <a:solidFill>
                  <a:schemeClr val="accent1"/>
                </a:solidFill>
                <a:latin typeface="Roboto Light"/>
                <a:ea typeface="Roboto Light"/>
                <a:cs typeface="Roboto Light"/>
                <a:sym typeface="Roboto Light"/>
              </a:rPr>
              <a:t>as a permanent home in Uganda </a:t>
            </a:r>
            <a:endParaRPr/>
          </a:p>
          <a:p>
            <a:pPr indent="-171450" lvl="0" marL="17145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I</a:t>
            </a:r>
            <a:r>
              <a:rPr lang="en-GB" sz="1000">
                <a:solidFill>
                  <a:schemeClr val="accent1"/>
                </a:solidFill>
                <a:latin typeface="Roboto Light"/>
                <a:ea typeface="Roboto Light"/>
                <a:cs typeface="Roboto Light"/>
                <a:sym typeface="Roboto Light"/>
              </a:rPr>
              <a:t>s present in Uganda for a period of, or periods amounting in aggregate to, 183 days or more in any 12-month period that commences or ends during the year of income </a:t>
            </a:r>
            <a:endParaRPr/>
          </a:p>
          <a:p>
            <a:pPr indent="-171450" lvl="0" marL="17145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I</a:t>
            </a:r>
            <a:r>
              <a:rPr lang="en-GB" sz="1000">
                <a:solidFill>
                  <a:schemeClr val="accent1"/>
                </a:solidFill>
                <a:latin typeface="Roboto Light"/>
                <a:ea typeface="Roboto Light"/>
                <a:cs typeface="Roboto Light"/>
                <a:sym typeface="Roboto Light"/>
              </a:rPr>
              <a:t>s present in Uganda during the year of income and in each of the two preceding years of income for periods averaging more than 122 days in each such year of income </a:t>
            </a:r>
            <a:endParaRPr/>
          </a:p>
          <a:p>
            <a:pPr indent="-171450" lvl="0" marL="17145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I</a:t>
            </a:r>
            <a:r>
              <a:rPr lang="en-GB" sz="1000">
                <a:solidFill>
                  <a:schemeClr val="accent1"/>
                </a:solidFill>
                <a:latin typeface="Roboto Light"/>
                <a:ea typeface="Roboto Light"/>
                <a:cs typeface="Roboto Light"/>
                <a:sym typeface="Roboto Light"/>
              </a:rPr>
              <a:t>s an employee or official of the government of Uganda posted abroad during the year of income.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 name="Shape 45"/>
        <p:cNvGrpSpPr/>
        <p:nvPr/>
      </p:nvGrpSpPr>
      <p:grpSpPr>
        <a:xfrm>
          <a:off x="0" y="0"/>
          <a:ext cx="0" cy="0"/>
          <a:chOff x="0" y="0"/>
          <a:chExt cx="0" cy="0"/>
        </a:xfrm>
      </p:grpSpPr>
      <p:pic>
        <p:nvPicPr>
          <p:cNvPr id="46" name="Google Shape;46;p3"/>
          <p:cNvPicPr preferRelativeResize="0"/>
          <p:nvPr/>
        </p:nvPicPr>
        <p:blipFill rotWithShape="1">
          <a:blip r:embed="rId3">
            <a:alphaModFix/>
          </a:blip>
          <a:srcRect b="0" l="0" r="0" t="0"/>
          <a:stretch/>
        </p:blipFill>
        <p:spPr>
          <a:xfrm>
            <a:off x="381000" y="414250"/>
            <a:ext cx="1474177" cy="365447"/>
          </a:xfrm>
          <a:prstGeom prst="rect">
            <a:avLst/>
          </a:prstGeom>
          <a:noFill/>
          <a:ln>
            <a:noFill/>
          </a:ln>
        </p:spPr>
      </p:pic>
      <p:sp>
        <p:nvSpPr>
          <p:cNvPr id="47" name="Google Shape;47;p3"/>
          <p:cNvSpPr txBox="1"/>
          <p:nvPr/>
        </p:nvSpPr>
        <p:spPr>
          <a:xfrm>
            <a:off x="444610" y="1031046"/>
            <a:ext cx="4662967"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600">
                <a:solidFill>
                  <a:schemeClr val="accent1"/>
                </a:solidFill>
                <a:latin typeface="Roboto"/>
                <a:ea typeface="Roboto"/>
                <a:cs typeface="Roboto"/>
                <a:sym typeface="Roboto"/>
              </a:rPr>
              <a:t>Personal Income Tax – Employment Income</a:t>
            </a:r>
            <a:endParaRPr b="1" sz="1600">
              <a:solidFill>
                <a:schemeClr val="accent2"/>
              </a:solidFill>
              <a:latin typeface="Roboto"/>
              <a:ea typeface="Roboto"/>
              <a:cs typeface="Roboto"/>
              <a:sym typeface="Roboto"/>
            </a:endParaRPr>
          </a:p>
        </p:txBody>
      </p:sp>
      <p:cxnSp>
        <p:nvCxnSpPr>
          <p:cNvPr id="48" name="Google Shape;48;p3"/>
          <p:cNvCxnSpPr/>
          <p:nvPr/>
        </p:nvCxnSpPr>
        <p:spPr>
          <a:xfrm>
            <a:off x="446400" y="1396493"/>
            <a:ext cx="4382384" cy="0"/>
          </a:xfrm>
          <a:prstGeom prst="straightConnector1">
            <a:avLst/>
          </a:prstGeom>
          <a:noFill/>
          <a:ln cap="flat" cmpd="sng" w="15875">
            <a:solidFill>
              <a:schemeClr val="accent3"/>
            </a:solidFill>
            <a:prstDash val="solid"/>
            <a:miter lim="800000"/>
            <a:headEnd len="sm" w="sm" type="none"/>
            <a:tailEnd len="sm" w="sm" type="none"/>
          </a:ln>
        </p:spPr>
      </p:cxnSp>
      <p:sp>
        <p:nvSpPr>
          <p:cNvPr id="49" name="Google Shape;49;p3"/>
          <p:cNvSpPr txBox="1"/>
          <p:nvPr>
            <p:ph idx="12" type="sldNum"/>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sp>
        <p:nvSpPr>
          <p:cNvPr id="50" name="Google Shape;50;p3"/>
          <p:cNvSpPr txBox="1"/>
          <p:nvPr/>
        </p:nvSpPr>
        <p:spPr>
          <a:xfrm>
            <a:off x="446400" y="1548012"/>
            <a:ext cx="4620177" cy="2500685"/>
          </a:xfrm>
          <a:prstGeom prst="rect">
            <a:avLst/>
          </a:prstGeom>
          <a:noFill/>
          <a:ln>
            <a:noFill/>
          </a:ln>
        </p:spPr>
        <p:txBody>
          <a:bodyPr anchorCtr="0" anchor="t" bIns="0" lIns="0" spcFirstLastPara="1" rIns="0" wrap="square" tIns="0">
            <a:spAutoFit/>
          </a:bodyPr>
          <a:lstStyle/>
          <a:p>
            <a:pPr indent="-171450" lvl="0" marL="171450" marR="0" rtl="0" algn="l">
              <a:spcBef>
                <a:spcPts val="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Employment income means any income derived by an employee from any employment and includes any wages, salary, leave pay, payment in lieu of leave, overtime pay, fees, commission, gratuity, bonus or the amount of any travelling, entertainment, utilities, cost of living, housing, medical or other allowance; the value of any benefit granted, reimbursement, severance </a:t>
            </a:r>
            <a:br>
              <a:rPr lang="en-GB" sz="1000">
                <a:solidFill>
                  <a:schemeClr val="accent1"/>
                </a:solidFill>
                <a:latin typeface="Roboto Light"/>
                <a:ea typeface="Roboto Light"/>
                <a:cs typeface="Roboto Light"/>
                <a:sym typeface="Roboto Light"/>
              </a:rPr>
            </a:br>
            <a:r>
              <a:rPr lang="en-GB" sz="1000">
                <a:solidFill>
                  <a:schemeClr val="accent1"/>
                </a:solidFill>
                <a:latin typeface="Roboto Light"/>
                <a:ea typeface="Roboto Light"/>
                <a:cs typeface="Roboto Light"/>
                <a:sym typeface="Roboto Light"/>
              </a:rPr>
              <a:t>pay, etc. </a:t>
            </a:r>
            <a:endParaRPr/>
          </a:p>
          <a:p>
            <a:pPr indent="-171450" lvl="0" marL="17145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Benefits in kind, e.g. motor vehicle, meals, etc., are valued according to various formula in the tax law and tax is then computed on the value arrived at.</a:t>
            </a:r>
            <a:endParaRPr/>
          </a:p>
          <a:p>
            <a:pPr indent="-171450" lvl="0" marL="17145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Tax deductible items include charitable donations, the first UGX 2,820,000 of a resident individual's annual income, and Local Service Tax.</a:t>
            </a:r>
            <a:endParaRPr/>
          </a:p>
          <a:p>
            <a:pPr indent="-171450" lvl="0" marL="17145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Exempt items include pension, medical expenses, life insurance, official employment expenses, meals, any benefit whose total value is less than Shs. 10,000 during the month, 25% of terminal benefits (for employees who have served the employer for at least 10 years), and passage costs.</a:t>
            </a:r>
            <a:endParaRPr/>
          </a:p>
        </p:txBody>
      </p:sp>
      <p:pic>
        <p:nvPicPr>
          <p:cNvPr id="51" name="Google Shape;51;p3"/>
          <p:cNvPicPr preferRelativeResize="0"/>
          <p:nvPr/>
        </p:nvPicPr>
        <p:blipFill rotWithShape="1">
          <a:blip r:embed="rId4">
            <a:alphaModFix/>
          </a:blip>
          <a:srcRect b="0" l="0" r="11485" t="0"/>
          <a:stretch/>
        </p:blipFill>
        <p:spPr>
          <a:xfrm>
            <a:off x="5704134" y="0"/>
            <a:ext cx="3439866"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pic>
        <p:nvPicPr>
          <p:cNvPr id="57" name="Google Shape;57;p4"/>
          <p:cNvPicPr preferRelativeResize="0"/>
          <p:nvPr/>
        </p:nvPicPr>
        <p:blipFill rotWithShape="1">
          <a:blip r:embed="rId3">
            <a:alphaModFix/>
          </a:blip>
          <a:srcRect b="0" l="0" r="0" t="0"/>
          <a:stretch/>
        </p:blipFill>
        <p:spPr>
          <a:xfrm>
            <a:off x="381000" y="414250"/>
            <a:ext cx="1474177" cy="365447"/>
          </a:xfrm>
          <a:prstGeom prst="rect">
            <a:avLst/>
          </a:prstGeom>
          <a:noFill/>
          <a:ln>
            <a:noFill/>
          </a:ln>
        </p:spPr>
      </p:pic>
      <p:sp>
        <p:nvSpPr>
          <p:cNvPr id="58" name="Google Shape;58;p4"/>
          <p:cNvSpPr txBox="1"/>
          <p:nvPr/>
        </p:nvSpPr>
        <p:spPr>
          <a:xfrm>
            <a:off x="446400" y="1548012"/>
            <a:ext cx="4620177" cy="15388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accent1"/>
                </a:solidFill>
                <a:latin typeface="Roboto Light"/>
                <a:ea typeface="Roboto Light"/>
                <a:cs typeface="Roboto Light"/>
                <a:sym typeface="Roboto Light"/>
              </a:rPr>
              <a:t>The income tax rates applicable to resident individuals are:</a:t>
            </a:r>
            <a:endParaRPr/>
          </a:p>
        </p:txBody>
      </p:sp>
      <p:sp>
        <p:nvSpPr>
          <p:cNvPr id="59" name="Google Shape;59;p4"/>
          <p:cNvSpPr txBox="1"/>
          <p:nvPr/>
        </p:nvSpPr>
        <p:spPr>
          <a:xfrm>
            <a:off x="444610" y="1031046"/>
            <a:ext cx="3511927"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600">
                <a:solidFill>
                  <a:schemeClr val="accent1"/>
                </a:solidFill>
                <a:latin typeface="Roboto"/>
                <a:ea typeface="Roboto"/>
                <a:cs typeface="Roboto"/>
                <a:sym typeface="Roboto"/>
              </a:rPr>
              <a:t>Personal Income Tax – Rates</a:t>
            </a:r>
            <a:endParaRPr b="1" sz="1600">
              <a:solidFill>
                <a:schemeClr val="accent2"/>
              </a:solidFill>
              <a:latin typeface="Roboto"/>
              <a:ea typeface="Roboto"/>
              <a:cs typeface="Roboto"/>
              <a:sym typeface="Roboto"/>
            </a:endParaRPr>
          </a:p>
        </p:txBody>
      </p:sp>
      <p:cxnSp>
        <p:nvCxnSpPr>
          <p:cNvPr id="60" name="Google Shape;60;p4"/>
          <p:cNvCxnSpPr/>
          <p:nvPr/>
        </p:nvCxnSpPr>
        <p:spPr>
          <a:xfrm>
            <a:off x="446400" y="1396493"/>
            <a:ext cx="2973205" cy="0"/>
          </a:xfrm>
          <a:prstGeom prst="straightConnector1">
            <a:avLst/>
          </a:prstGeom>
          <a:noFill/>
          <a:ln cap="flat" cmpd="sng" w="15875">
            <a:solidFill>
              <a:schemeClr val="accent3"/>
            </a:solidFill>
            <a:prstDash val="solid"/>
            <a:miter lim="800000"/>
            <a:headEnd len="sm" w="sm" type="none"/>
            <a:tailEnd len="sm" w="sm" type="none"/>
          </a:ln>
        </p:spPr>
      </p:cxnSp>
      <p:graphicFrame>
        <p:nvGraphicFramePr>
          <p:cNvPr id="61" name="Google Shape;61;p4"/>
          <p:cNvGraphicFramePr/>
          <p:nvPr/>
        </p:nvGraphicFramePr>
        <p:xfrm>
          <a:off x="444609" y="1846438"/>
          <a:ext cx="3000000" cy="3000000"/>
        </p:xfrm>
        <a:graphic>
          <a:graphicData uri="http://schemas.openxmlformats.org/drawingml/2006/table">
            <a:tbl>
              <a:tblPr bandRow="1" firstRow="1">
                <a:noFill/>
                <a:tableStyleId>{16BE094C-2389-4057-AEE5-8CF701DADE73}</a:tableStyleId>
              </a:tblPr>
              <a:tblGrid>
                <a:gridCol w="2308475"/>
                <a:gridCol w="2323725"/>
              </a:tblGrid>
              <a:tr h="212100">
                <a:tc>
                  <a:txBody>
                    <a:bodyPr/>
                    <a:lstStyle/>
                    <a:p>
                      <a:pPr indent="0" lvl="0" marL="50800" marR="0" rtl="0" algn="l">
                        <a:lnSpc>
                          <a:spcPct val="100000"/>
                        </a:lnSpc>
                        <a:spcBef>
                          <a:spcPts val="0"/>
                        </a:spcBef>
                        <a:spcAft>
                          <a:spcPts val="0"/>
                        </a:spcAft>
                        <a:buNone/>
                      </a:pPr>
                      <a:r>
                        <a:rPr b="1" i="0" lang="en-GB" sz="900" u="none" cap="none" strike="noStrike">
                          <a:solidFill>
                            <a:schemeClr val="accent2"/>
                          </a:solidFill>
                          <a:latin typeface="Roboto"/>
                          <a:ea typeface="Roboto"/>
                          <a:cs typeface="Roboto"/>
                          <a:sym typeface="Roboto"/>
                        </a:rPr>
                        <a:t>Monthly Chargeable Income</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1" i="0" lang="en-GB" sz="900" u="none" cap="none" strike="noStrike">
                          <a:solidFill>
                            <a:schemeClr val="accent2"/>
                          </a:solidFill>
                          <a:latin typeface="Roboto"/>
                          <a:ea typeface="Roboto"/>
                          <a:cs typeface="Roboto"/>
                          <a:sym typeface="Roboto"/>
                        </a:rPr>
                        <a:t>Rate of Tax</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r h="212100">
                <a:tc>
                  <a:txBody>
                    <a:bodyPr/>
                    <a:lstStyle/>
                    <a:p>
                      <a:pPr indent="0" lvl="0" marL="50165"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Not exceeding UGX235,000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Nil</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r h="212100">
                <a:tc>
                  <a:txBody>
                    <a:bodyPr/>
                    <a:lstStyle/>
                    <a:p>
                      <a:pPr indent="0" lvl="0" marL="50165"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Exceeding UGX235,000 not exceeding UGX335,000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10% of the amount by which chargeable income exceeds UGX 235,000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r h="212100">
                <a:tc>
                  <a:txBody>
                    <a:bodyPr/>
                    <a:lstStyle/>
                    <a:p>
                      <a:pPr indent="0" lvl="0" marL="50165"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Exceeding UGX 335,000 but not exceeding UGX 410,000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UGX 10,000 plus 20% of the Amount by which chargeable income exceeds Ushs. 335,000.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r h="212100">
                <a:tc>
                  <a:txBody>
                    <a:bodyPr/>
                    <a:lstStyle/>
                    <a:p>
                      <a:pPr indent="0" lvl="0" marL="50165"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UGX 10,000 plus 20% of the Amount by which chargeable income exceeds UGX 335,000.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(a) UGX 25,000plus 30% of the amount by which chargeable income exceeds UGX 410,000 and (b) where the chargeable income of an individual exceeds UGX 10,000,000 an additional 10% charged on the amount by which chargeable income exceeds UGX 10,000,000.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bl>
          </a:graphicData>
        </a:graphic>
      </p:graphicFrame>
      <p:sp>
        <p:nvSpPr>
          <p:cNvPr id="62" name="Google Shape;62;p4"/>
          <p:cNvSpPr txBox="1"/>
          <p:nvPr>
            <p:ph idx="12" type="sldNum"/>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pic>
        <p:nvPicPr>
          <p:cNvPr descr="A person and person looking at a tablet&#10;&#10;Description automatically generated" id="63" name="Google Shape;63;p4"/>
          <p:cNvPicPr preferRelativeResize="0"/>
          <p:nvPr/>
        </p:nvPicPr>
        <p:blipFill rotWithShape="1">
          <a:blip r:embed="rId4">
            <a:alphaModFix/>
          </a:blip>
          <a:srcRect b="0" l="0" r="11210" t="0"/>
          <a:stretch/>
        </p:blipFill>
        <p:spPr>
          <a:xfrm>
            <a:off x="5702400" y="0"/>
            <a:ext cx="3450555"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5"/>
          <p:cNvPicPr preferRelativeResize="0"/>
          <p:nvPr/>
        </p:nvPicPr>
        <p:blipFill rotWithShape="1">
          <a:blip r:embed="rId3">
            <a:alphaModFix/>
          </a:blip>
          <a:srcRect b="0" l="0" r="0" t="0"/>
          <a:stretch/>
        </p:blipFill>
        <p:spPr>
          <a:xfrm>
            <a:off x="381000" y="414250"/>
            <a:ext cx="1474177" cy="365447"/>
          </a:xfrm>
          <a:prstGeom prst="rect">
            <a:avLst/>
          </a:prstGeom>
          <a:noFill/>
          <a:ln>
            <a:noFill/>
          </a:ln>
        </p:spPr>
      </p:pic>
      <p:sp>
        <p:nvSpPr>
          <p:cNvPr id="70" name="Google Shape;70;p5"/>
          <p:cNvSpPr txBox="1"/>
          <p:nvPr/>
        </p:nvSpPr>
        <p:spPr>
          <a:xfrm>
            <a:off x="446400" y="1548012"/>
            <a:ext cx="4620177"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accent1"/>
                </a:solidFill>
                <a:latin typeface="Roboto Light"/>
                <a:ea typeface="Roboto Light"/>
                <a:cs typeface="Roboto Light"/>
                <a:sym typeface="Roboto Light"/>
              </a:rPr>
              <a:t>An additional tax is payable to the Ugandan Revenue Authority as Local Service Tax. The rates are below:</a:t>
            </a:r>
            <a:endParaRPr/>
          </a:p>
        </p:txBody>
      </p:sp>
      <p:sp>
        <p:nvSpPr>
          <p:cNvPr id="71" name="Google Shape;71;p5"/>
          <p:cNvSpPr txBox="1"/>
          <p:nvPr/>
        </p:nvSpPr>
        <p:spPr>
          <a:xfrm>
            <a:off x="444610" y="1031046"/>
            <a:ext cx="4678535"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600">
                <a:solidFill>
                  <a:schemeClr val="accent1"/>
                </a:solidFill>
                <a:latin typeface="Roboto"/>
                <a:ea typeface="Roboto"/>
                <a:cs typeface="Roboto"/>
                <a:sym typeface="Roboto"/>
              </a:rPr>
              <a:t>Personal Income Tax – Additional Rates</a:t>
            </a:r>
            <a:endParaRPr b="1" sz="1600">
              <a:solidFill>
                <a:schemeClr val="accent2"/>
              </a:solidFill>
              <a:latin typeface="Roboto"/>
              <a:ea typeface="Roboto"/>
              <a:cs typeface="Roboto"/>
              <a:sym typeface="Roboto"/>
            </a:endParaRPr>
          </a:p>
        </p:txBody>
      </p:sp>
      <p:cxnSp>
        <p:nvCxnSpPr>
          <p:cNvPr id="72" name="Google Shape;72;p5"/>
          <p:cNvCxnSpPr/>
          <p:nvPr/>
        </p:nvCxnSpPr>
        <p:spPr>
          <a:xfrm>
            <a:off x="446400" y="1396493"/>
            <a:ext cx="3975288" cy="0"/>
          </a:xfrm>
          <a:prstGeom prst="straightConnector1">
            <a:avLst/>
          </a:prstGeom>
          <a:noFill/>
          <a:ln cap="flat" cmpd="sng" w="15875">
            <a:solidFill>
              <a:schemeClr val="accent3"/>
            </a:solidFill>
            <a:prstDash val="solid"/>
            <a:miter lim="800000"/>
            <a:headEnd len="sm" w="sm" type="none"/>
            <a:tailEnd len="sm" w="sm" type="none"/>
          </a:ln>
        </p:spPr>
      </p:cxnSp>
      <p:graphicFrame>
        <p:nvGraphicFramePr>
          <p:cNvPr id="73" name="Google Shape;73;p5"/>
          <p:cNvGraphicFramePr/>
          <p:nvPr/>
        </p:nvGraphicFramePr>
        <p:xfrm>
          <a:off x="444609" y="1971698"/>
          <a:ext cx="3000000" cy="3000000"/>
        </p:xfrm>
        <a:graphic>
          <a:graphicData uri="http://schemas.openxmlformats.org/drawingml/2006/table">
            <a:tbl>
              <a:tblPr bandRow="1" firstRow="1">
                <a:noFill/>
                <a:tableStyleId>{16BE094C-2389-4057-AEE5-8CF701DADE73}</a:tableStyleId>
              </a:tblPr>
              <a:tblGrid>
                <a:gridCol w="2992250"/>
                <a:gridCol w="1627925"/>
              </a:tblGrid>
              <a:tr h="212100">
                <a:tc>
                  <a:txBody>
                    <a:bodyPr/>
                    <a:lstStyle/>
                    <a:p>
                      <a:pPr indent="0" lvl="0" marL="50800" marR="0" rtl="0" algn="l">
                        <a:lnSpc>
                          <a:spcPct val="100000"/>
                        </a:lnSpc>
                        <a:spcBef>
                          <a:spcPts val="0"/>
                        </a:spcBef>
                        <a:spcAft>
                          <a:spcPts val="0"/>
                        </a:spcAft>
                        <a:buNone/>
                      </a:pPr>
                      <a:r>
                        <a:rPr b="1" i="0" lang="en-GB" sz="900" u="none" cap="none" strike="noStrike">
                          <a:solidFill>
                            <a:schemeClr val="accent2"/>
                          </a:solidFill>
                          <a:latin typeface="Roboto"/>
                          <a:ea typeface="Roboto"/>
                          <a:cs typeface="Roboto"/>
                          <a:sym typeface="Roboto"/>
                        </a:rPr>
                        <a:t>Amount of monthly income (gross) (UGX)</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1" i="0" lang="en-GB" sz="900" u="none" cap="none" strike="noStrike">
                          <a:solidFill>
                            <a:schemeClr val="accent2"/>
                          </a:solidFill>
                          <a:latin typeface="Roboto"/>
                          <a:ea typeface="Roboto"/>
                          <a:cs typeface="Roboto"/>
                          <a:sym typeface="Roboto"/>
                        </a:rPr>
                        <a:t>Rate of local service (UGX) per year </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r h="212100">
                <a:tc>
                  <a:txBody>
                    <a:bodyPr/>
                    <a:lstStyle/>
                    <a:p>
                      <a:pPr indent="0" lvl="0" marL="50165"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Exceeding 100,000/= but not exceeding 200,000/= </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5,000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r h="212100">
                <a:tc>
                  <a:txBody>
                    <a:bodyPr/>
                    <a:lstStyle/>
                    <a:p>
                      <a:pPr indent="0" lvl="0" marL="50165"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Exceeding 200,000/= but not exceeding 300,000/=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10,000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r h="212100">
                <a:tc>
                  <a:txBody>
                    <a:bodyPr/>
                    <a:lstStyle/>
                    <a:p>
                      <a:pPr indent="0" lvl="0" marL="50165"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Exceeding 300,000/= but not exceeding 400,000/= </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20,000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r h="212100">
                <a:tc>
                  <a:txBody>
                    <a:bodyPr/>
                    <a:lstStyle/>
                    <a:p>
                      <a:pPr indent="0" lvl="0" marL="50165"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Exceeding 400,000/= but not exceeding 500,000/=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30,000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r h="212100">
                <a:tc>
                  <a:txBody>
                    <a:bodyPr/>
                    <a:lstStyle/>
                    <a:p>
                      <a:pPr indent="0" lvl="0" marL="50165"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Exceeding 500,000/= but not exceeding 600,000/=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40,000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bl>
          </a:graphicData>
        </a:graphic>
      </p:graphicFrame>
      <p:sp>
        <p:nvSpPr>
          <p:cNvPr id="74" name="Google Shape;74;p5"/>
          <p:cNvSpPr txBox="1"/>
          <p:nvPr>
            <p:ph idx="12" type="sldNum"/>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pic>
        <p:nvPicPr>
          <p:cNvPr descr="A group of women giving each other a high five&#10;&#10;Description automatically generated" id="75" name="Google Shape;75;p5"/>
          <p:cNvPicPr preferRelativeResize="0"/>
          <p:nvPr/>
        </p:nvPicPr>
        <p:blipFill rotWithShape="1">
          <a:blip r:embed="rId4">
            <a:alphaModFix/>
          </a:blip>
          <a:srcRect b="0" l="0" r="0" t="0"/>
          <a:stretch/>
        </p:blipFill>
        <p:spPr>
          <a:xfrm>
            <a:off x="5702300" y="0"/>
            <a:ext cx="34417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6"/>
          <p:cNvPicPr preferRelativeResize="0"/>
          <p:nvPr/>
        </p:nvPicPr>
        <p:blipFill rotWithShape="1">
          <a:blip r:embed="rId3">
            <a:alphaModFix/>
          </a:blip>
          <a:srcRect b="0" l="0" r="0" t="0"/>
          <a:stretch/>
        </p:blipFill>
        <p:spPr>
          <a:xfrm>
            <a:off x="381000" y="414250"/>
            <a:ext cx="1474177" cy="365447"/>
          </a:xfrm>
          <a:prstGeom prst="rect">
            <a:avLst/>
          </a:prstGeom>
          <a:noFill/>
          <a:ln>
            <a:noFill/>
          </a:ln>
        </p:spPr>
      </p:pic>
      <p:sp>
        <p:nvSpPr>
          <p:cNvPr id="82" name="Google Shape;82;p6"/>
          <p:cNvSpPr txBox="1"/>
          <p:nvPr/>
        </p:nvSpPr>
        <p:spPr>
          <a:xfrm>
            <a:off x="446400" y="1548000"/>
            <a:ext cx="4620177" cy="15388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accent1"/>
                </a:solidFill>
                <a:latin typeface="Roboto Light"/>
                <a:ea typeface="Roboto Light"/>
                <a:cs typeface="Roboto Light"/>
                <a:sym typeface="Roboto Light"/>
              </a:rPr>
              <a:t>Local Service Tax rates continued below:</a:t>
            </a:r>
            <a:endParaRPr/>
          </a:p>
        </p:txBody>
      </p:sp>
      <p:sp>
        <p:nvSpPr>
          <p:cNvPr id="83" name="Google Shape;83;p6"/>
          <p:cNvSpPr txBox="1"/>
          <p:nvPr/>
        </p:nvSpPr>
        <p:spPr>
          <a:xfrm>
            <a:off x="444610" y="1031046"/>
            <a:ext cx="4678535"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600">
                <a:solidFill>
                  <a:schemeClr val="accent1"/>
                </a:solidFill>
                <a:latin typeface="Roboto"/>
                <a:ea typeface="Roboto"/>
                <a:cs typeface="Roboto"/>
                <a:sym typeface="Roboto"/>
              </a:rPr>
              <a:t>Personal Income Tax – Additional Rates (contd.)</a:t>
            </a:r>
            <a:endParaRPr b="1" sz="1600">
              <a:solidFill>
                <a:schemeClr val="accent2"/>
              </a:solidFill>
              <a:latin typeface="Roboto"/>
              <a:ea typeface="Roboto"/>
              <a:cs typeface="Roboto"/>
              <a:sym typeface="Roboto"/>
            </a:endParaRPr>
          </a:p>
        </p:txBody>
      </p:sp>
      <p:cxnSp>
        <p:nvCxnSpPr>
          <p:cNvPr id="84" name="Google Shape;84;p6"/>
          <p:cNvCxnSpPr/>
          <p:nvPr/>
        </p:nvCxnSpPr>
        <p:spPr>
          <a:xfrm>
            <a:off x="446400" y="1396800"/>
            <a:ext cx="4618386" cy="0"/>
          </a:xfrm>
          <a:prstGeom prst="straightConnector1">
            <a:avLst/>
          </a:prstGeom>
          <a:noFill/>
          <a:ln cap="flat" cmpd="sng" w="15875">
            <a:solidFill>
              <a:schemeClr val="accent3"/>
            </a:solidFill>
            <a:prstDash val="solid"/>
            <a:miter lim="800000"/>
            <a:headEnd len="sm" w="sm" type="none"/>
            <a:tailEnd len="sm" w="sm" type="none"/>
          </a:ln>
        </p:spPr>
      </p:cxnSp>
      <p:graphicFrame>
        <p:nvGraphicFramePr>
          <p:cNvPr id="85" name="Google Shape;85;p6"/>
          <p:cNvGraphicFramePr/>
          <p:nvPr/>
        </p:nvGraphicFramePr>
        <p:xfrm>
          <a:off x="444609" y="1818673"/>
          <a:ext cx="3000000" cy="3000000"/>
        </p:xfrm>
        <a:graphic>
          <a:graphicData uri="http://schemas.openxmlformats.org/drawingml/2006/table">
            <a:tbl>
              <a:tblPr bandRow="1" firstRow="1">
                <a:noFill/>
                <a:tableStyleId>{16BE094C-2389-4057-AEE5-8CF701DADE73}</a:tableStyleId>
              </a:tblPr>
              <a:tblGrid>
                <a:gridCol w="2992250"/>
                <a:gridCol w="1627925"/>
              </a:tblGrid>
              <a:tr h="212100">
                <a:tc>
                  <a:txBody>
                    <a:bodyPr/>
                    <a:lstStyle/>
                    <a:p>
                      <a:pPr indent="0" lvl="0" marL="50800" marR="0" rtl="0" algn="l">
                        <a:lnSpc>
                          <a:spcPct val="100000"/>
                        </a:lnSpc>
                        <a:spcBef>
                          <a:spcPts val="0"/>
                        </a:spcBef>
                        <a:spcAft>
                          <a:spcPts val="0"/>
                        </a:spcAft>
                        <a:buNone/>
                      </a:pPr>
                      <a:r>
                        <a:rPr b="1" i="0" lang="en-GB" sz="900" u="none" cap="none" strike="noStrike">
                          <a:solidFill>
                            <a:schemeClr val="accent2"/>
                          </a:solidFill>
                          <a:latin typeface="Roboto"/>
                          <a:ea typeface="Roboto"/>
                          <a:cs typeface="Roboto"/>
                          <a:sym typeface="Roboto"/>
                        </a:rPr>
                        <a:t>Amount of monthly income earned (UG)</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1" i="0" lang="en-GB" sz="900" u="none" cap="none" strike="noStrike">
                          <a:solidFill>
                            <a:schemeClr val="accent2"/>
                          </a:solidFill>
                          <a:latin typeface="Roboto"/>
                          <a:ea typeface="Roboto"/>
                          <a:cs typeface="Roboto"/>
                          <a:sym typeface="Roboto"/>
                        </a:rPr>
                        <a:t>Rate of local service (UGX) per year </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r h="212100">
                <a:tc>
                  <a:txBody>
                    <a:bodyPr/>
                    <a:lstStyle/>
                    <a:p>
                      <a:pPr indent="0" lvl="0" marL="50165"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Exceeding 600,000/= but not exceeding 700,000/=​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60,000​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r h="212100">
                <a:tc>
                  <a:txBody>
                    <a:bodyPr/>
                    <a:lstStyle/>
                    <a:p>
                      <a:pPr indent="0" lvl="0" marL="50165"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Exceeding 700,000/= but not exceeding 800,000/=​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70,000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r h="212100">
                <a:tc>
                  <a:txBody>
                    <a:bodyPr/>
                    <a:lstStyle/>
                    <a:p>
                      <a:pPr indent="0" lvl="0" marL="50165"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Exceeding 800,000/= but not exceeding 900,000/=​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80,000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r h="212100">
                <a:tc>
                  <a:txBody>
                    <a:bodyPr/>
                    <a:lstStyle/>
                    <a:p>
                      <a:pPr indent="0" lvl="0" marL="50165"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Exceeding 900,000/= but not exceeding 1,000,000/=​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90,000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r h="212100">
                <a:tc>
                  <a:txBody>
                    <a:bodyPr/>
                    <a:lstStyle/>
                    <a:p>
                      <a:pPr indent="0" lvl="0" marL="50165"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Exceeding 1,000,000/=​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c>
                  <a:txBody>
                    <a:bodyPr/>
                    <a:lstStyle/>
                    <a:p>
                      <a:pPr indent="0" lvl="0" marL="50800" marR="0" rtl="0" algn="l">
                        <a:lnSpc>
                          <a:spcPct val="100000"/>
                        </a:lnSpc>
                        <a:spcBef>
                          <a:spcPts val="0"/>
                        </a:spcBef>
                        <a:spcAft>
                          <a:spcPts val="0"/>
                        </a:spcAft>
                        <a:buNone/>
                      </a:pPr>
                      <a:r>
                        <a:rPr b="0" i="0" lang="en-GB" sz="900" u="none" cap="none" strike="noStrike">
                          <a:latin typeface="Roboto Light"/>
                          <a:ea typeface="Roboto Light"/>
                          <a:cs typeface="Roboto Light"/>
                          <a:sym typeface="Roboto Light"/>
                        </a:rPr>
                        <a:t>100,000​</a:t>
                      </a:r>
                      <a:endParaRPr/>
                    </a:p>
                  </a:txBody>
                  <a:tcPr marT="24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1F8FD"/>
                    </a:solidFill>
                  </a:tcPr>
                </a:tc>
              </a:tr>
            </a:tbl>
          </a:graphicData>
        </a:graphic>
      </p:graphicFrame>
      <p:sp>
        <p:nvSpPr>
          <p:cNvPr id="86" name="Google Shape;86;p6"/>
          <p:cNvSpPr txBox="1"/>
          <p:nvPr>
            <p:ph idx="12" type="sldNum"/>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pic>
        <p:nvPicPr>
          <p:cNvPr descr="A person holding a pen and paper&#10;&#10;Description automatically generated" id="87" name="Google Shape;87;p6"/>
          <p:cNvPicPr preferRelativeResize="0"/>
          <p:nvPr/>
        </p:nvPicPr>
        <p:blipFill rotWithShape="1">
          <a:blip r:embed="rId4">
            <a:alphaModFix/>
          </a:blip>
          <a:srcRect b="0" l="0" r="0" t="0"/>
          <a:stretch/>
        </p:blipFill>
        <p:spPr>
          <a:xfrm>
            <a:off x="5702300" y="0"/>
            <a:ext cx="34417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7"/>
          <p:cNvPicPr preferRelativeResize="0"/>
          <p:nvPr/>
        </p:nvPicPr>
        <p:blipFill rotWithShape="1">
          <a:blip r:embed="rId3">
            <a:alphaModFix/>
          </a:blip>
          <a:srcRect b="0" l="0" r="0" t="0"/>
          <a:stretch/>
        </p:blipFill>
        <p:spPr>
          <a:xfrm>
            <a:off x="381000" y="414250"/>
            <a:ext cx="1474177" cy="365447"/>
          </a:xfrm>
          <a:prstGeom prst="rect">
            <a:avLst/>
          </a:prstGeom>
          <a:noFill/>
          <a:ln>
            <a:noFill/>
          </a:ln>
        </p:spPr>
      </p:pic>
      <p:sp>
        <p:nvSpPr>
          <p:cNvPr id="94" name="Google Shape;94;p7"/>
          <p:cNvSpPr txBox="1"/>
          <p:nvPr/>
        </p:nvSpPr>
        <p:spPr>
          <a:xfrm>
            <a:off x="446399" y="1548012"/>
            <a:ext cx="4896000" cy="1308050"/>
          </a:xfrm>
          <a:prstGeom prst="rect">
            <a:avLst/>
          </a:prstGeom>
          <a:noFill/>
          <a:ln>
            <a:noFill/>
          </a:ln>
        </p:spPr>
        <p:txBody>
          <a:bodyPr anchorCtr="0" anchor="t" bIns="0" lIns="0" spcFirstLastPara="1" rIns="0" wrap="square" tIns="0">
            <a:spAutoFit/>
          </a:bodyPr>
          <a:lstStyle/>
          <a:p>
            <a:pPr indent="-171450" lvl="0" marL="180000" marR="0" rtl="0" algn="l">
              <a:spcBef>
                <a:spcPts val="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Tax year is July 1 to June 30.</a:t>
            </a:r>
            <a:endParaRPr/>
          </a:p>
          <a:p>
            <a:pPr indent="-171450" lvl="0" marL="18000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Pay as You Earn (PAYE) - Filing by the employer is on a monthly basis by the </a:t>
            </a:r>
            <a:br>
              <a:rPr lang="en-GB" sz="1000">
                <a:solidFill>
                  <a:schemeClr val="accent1"/>
                </a:solidFill>
                <a:latin typeface="Roboto Light"/>
                <a:ea typeface="Roboto Light"/>
                <a:cs typeface="Roboto Light"/>
                <a:sym typeface="Roboto Light"/>
              </a:rPr>
            </a:br>
            <a:r>
              <a:rPr lang="en-GB" sz="1000">
                <a:solidFill>
                  <a:schemeClr val="accent1"/>
                </a:solidFill>
                <a:latin typeface="Roboto Light"/>
                <a:ea typeface="Roboto Light"/>
                <a:cs typeface="Roboto Light"/>
                <a:sym typeface="Roboto Light"/>
              </a:rPr>
              <a:t>15th day of the month following the month in which payment was made. </a:t>
            </a:r>
            <a:endParaRPr/>
          </a:p>
          <a:p>
            <a:pPr indent="-171450" lvl="0" marL="18000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Individual Income Tax returns are filed by 30 September (1st Provisional return), </a:t>
            </a:r>
            <a:br>
              <a:rPr lang="en-GB" sz="1000">
                <a:solidFill>
                  <a:schemeClr val="accent1"/>
                </a:solidFill>
                <a:latin typeface="Roboto Light"/>
                <a:ea typeface="Roboto Light"/>
                <a:cs typeface="Roboto Light"/>
                <a:sym typeface="Roboto Light"/>
              </a:rPr>
            </a:br>
            <a:r>
              <a:rPr lang="en-GB" sz="1000">
                <a:solidFill>
                  <a:schemeClr val="accent1"/>
                </a:solidFill>
                <a:latin typeface="Roboto Light"/>
                <a:ea typeface="Roboto Light"/>
                <a:cs typeface="Roboto Light"/>
                <a:sym typeface="Roboto Light"/>
              </a:rPr>
              <a:t>30 June (amended provisional Return) and 31 December being the end of 6 months after the end of the year (Final Return). Please note that the provisional tax is paid </a:t>
            </a:r>
            <a:br>
              <a:rPr lang="en-GB" sz="1000">
                <a:solidFill>
                  <a:schemeClr val="accent1"/>
                </a:solidFill>
                <a:latin typeface="Roboto Light"/>
                <a:ea typeface="Roboto Light"/>
                <a:cs typeface="Roboto Light"/>
                <a:sym typeface="Roboto Light"/>
              </a:rPr>
            </a:br>
            <a:r>
              <a:rPr lang="en-GB" sz="1000">
                <a:solidFill>
                  <a:schemeClr val="accent1"/>
                </a:solidFill>
                <a:latin typeface="Roboto Light"/>
                <a:ea typeface="Roboto Light"/>
                <a:cs typeface="Roboto Light"/>
                <a:sym typeface="Roboto Light"/>
              </a:rPr>
              <a:t>in four installments on a quarterly basis.</a:t>
            </a:r>
            <a:endParaRPr/>
          </a:p>
        </p:txBody>
      </p:sp>
      <p:sp>
        <p:nvSpPr>
          <p:cNvPr id="95" name="Google Shape;95;p7"/>
          <p:cNvSpPr txBox="1"/>
          <p:nvPr/>
        </p:nvSpPr>
        <p:spPr>
          <a:xfrm>
            <a:off x="444610" y="1031046"/>
            <a:ext cx="4640957"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600">
                <a:solidFill>
                  <a:schemeClr val="dk1"/>
                </a:solidFill>
                <a:latin typeface="Roboto"/>
                <a:ea typeface="Roboto"/>
                <a:cs typeface="Roboto"/>
                <a:sym typeface="Roboto"/>
              </a:rPr>
              <a:t>Personal Income Tax – Compliance</a:t>
            </a:r>
            <a:endParaRPr/>
          </a:p>
        </p:txBody>
      </p:sp>
      <p:cxnSp>
        <p:nvCxnSpPr>
          <p:cNvPr id="96" name="Google Shape;96;p7"/>
          <p:cNvCxnSpPr/>
          <p:nvPr/>
        </p:nvCxnSpPr>
        <p:spPr>
          <a:xfrm>
            <a:off x="446400" y="1396493"/>
            <a:ext cx="3505562" cy="0"/>
          </a:xfrm>
          <a:prstGeom prst="straightConnector1">
            <a:avLst/>
          </a:prstGeom>
          <a:noFill/>
          <a:ln cap="flat" cmpd="sng" w="15875">
            <a:solidFill>
              <a:schemeClr val="accent3"/>
            </a:solidFill>
            <a:prstDash val="solid"/>
            <a:miter lim="800000"/>
            <a:headEnd len="sm" w="sm" type="none"/>
            <a:tailEnd len="sm" w="sm" type="none"/>
          </a:ln>
        </p:spPr>
      </p:cxnSp>
      <p:sp>
        <p:nvSpPr>
          <p:cNvPr id="97" name="Google Shape;97;p7"/>
          <p:cNvSpPr txBox="1"/>
          <p:nvPr>
            <p:ph idx="12" type="sldNum"/>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pic>
        <p:nvPicPr>
          <p:cNvPr descr="A person standing next to a person looking at a computer&#10;&#10;Description automatically generated" id="98" name="Google Shape;98;p7"/>
          <p:cNvPicPr preferRelativeResize="0"/>
          <p:nvPr/>
        </p:nvPicPr>
        <p:blipFill rotWithShape="1">
          <a:blip r:embed="rId4">
            <a:alphaModFix/>
          </a:blip>
          <a:srcRect b="0" l="0" r="0" t="0"/>
          <a:stretch/>
        </p:blipFill>
        <p:spPr>
          <a:xfrm>
            <a:off x="5702300" y="0"/>
            <a:ext cx="34417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8"/>
          <p:cNvPicPr preferRelativeResize="0"/>
          <p:nvPr/>
        </p:nvPicPr>
        <p:blipFill rotWithShape="1">
          <a:blip r:embed="rId3">
            <a:alphaModFix/>
          </a:blip>
          <a:srcRect b="0" l="0" r="0" t="0"/>
          <a:stretch/>
        </p:blipFill>
        <p:spPr>
          <a:xfrm>
            <a:off x="381000" y="414250"/>
            <a:ext cx="1474177" cy="365447"/>
          </a:xfrm>
          <a:prstGeom prst="rect">
            <a:avLst/>
          </a:prstGeom>
          <a:noFill/>
          <a:ln>
            <a:noFill/>
          </a:ln>
        </p:spPr>
      </p:pic>
      <p:sp>
        <p:nvSpPr>
          <p:cNvPr id="105" name="Google Shape;105;p8"/>
          <p:cNvSpPr txBox="1"/>
          <p:nvPr/>
        </p:nvSpPr>
        <p:spPr>
          <a:xfrm>
            <a:off x="444610" y="1031046"/>
            <a:ext cx="3511927"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600">
                <a:solidFill>
                  <a:schemeClr val="dk1"/>
                </a:solidFill>
                <a:latin typeface="Roboto"/>
                <a:ea typeface="Roboto"/>
                <a:cs typeface="Roboto"/>
                <a:sym typeface="Roboto"/>
              </a:rPr>
              <a:t>Social Security</a:t>
            </a:r>
            <a:endParaRPr/>
          </a:p>
        </p:txBody>
      </p:sp>
      <p:cxnSp>
        <p:nvCxnSpPr>
          <p:cNvPr id="106" name="Google Shape;106;p8"/>
          <p:cNvCxnSpPr/>
          <p:nvPr/>
        </p:nvCxnSpPr>
        <p:spPr>
          <a:xfrm>
            <a:off x="446400" y="1402756"/>
            <a:ext cx="1576553" cy="0"/>
          </a:xfrm>
          <a:prstGeom prst="straightConnector1">
            <a:avLst/>
          </a:prstGeom>
          <a:noFill/>
          <a:ln cap="flat" cmpd="sng" w="15875">
            <a:solidFill>
              <a:schemeClr val="accent3"/>
            </a:solidFill>
            <a:prstDash val="solid"/>
            <a:miter lim="800000"/>
            <a:headEnd len="sm" w="sm" type="none"/>
            <a:tailEnd len="sm" w="sm" type="none"/>
          </a:ln>
        </p:spPr>
      </p:cxnSp>
      <p:sp>
        <p:nvSpPr>
          <p:cNvPr id="107" name="Google Shape;107;p8"/>
          <p:cNvSpPr txBox="1"/>
          <p:nvPr>
            <p:ph idx="12" type="sldNum"/>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sp>
        <p:nvSpPr>
          <p:cNvPr id="108" name="Google Shape;108;p8"/>
          <p:cNvSpPr txBox="1"/>
          <p:nvPr/>
        </p:nvSpPr>
        <p:spPr>
          <a:xfrm>
            <a:off x="446400" y="1548012"/>
            <a:ext cx="4820400" cy="2769989"/>
          </a:xfrm>
          <a:prstGeom prst="rect">
            <a:avLst/>
          </a:prstGeom>
          <a:noFill/>
          <a:ln>
            <a:noFill/>
          </a:ln>
        </p:spPr>
        <p:txBody>
          <a:bodyPr anchorCtr="0" anchor="t" bIns="0" lIns="0" spcFirstLastPara="1" rIns="0" wrap="square" tIns="0">
            <a:spAutoFit/>
          </a:bodyPr>
          <a:lstStyle/>
          <a:p>
            <a:pPr indent="-171450" lvl="0" marL="171450" marR="0" rtl="0" algn="l">
              <a:spcBef>
                <a:spcPts val="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The social security authority is the National Social Security Fund (NSSF).</a:t>
            </a:r>
            <a:endParaRPr/>
          </a:p>
          <a:p>
            <a:pPr indent="-171450" lvl="0" marL="17145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The NSSF covers all employers who have 5 or more employees between 16 and 55 years of age, with the exception of employees under the Government Pensions scheme. The NSSF Act requires a registered employer is required to pay contributions to the Fund for his/her employees every month during which he/she pays salaries. The Act also provides for voluntary membership for employers with less than 5 employees.</a:t>
            </a:r>
            <a:endParaRPr/>
          </a:p>
          <a:p>
            <a:pPr indent="-171450" lvl="0" marL="17145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Locals and expatriates are eligible to contribute.</a:t>
            </a:r>
            <a:endParaRPr/>
          </a:p>
          <a:p>
            <a:pPr indent="-171450" lvl="0" marL="17145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The employer must deduct 5% from the employee's total gross monthly wage and add 10% of the total gross monthly wage making a total contribution of 15% for each employee. The Payment of contributions must be paid by the 15th day of the following month.</a:t>
            </a:r>
            <a:endParaRPr/>
          </a:p>
          <a:p>
            <a:pPr indent="-171450" lvl="0" marL="171450" marR="0" rtl="0" algn="l">
              <a:spcBef>
                <a:spcPts val="850"/>
              </a:spcBef>
              <a:spcAft>
                <a:spcPts val="0"/>
              </a:spcAft>
              <a:buClr>
                <a:schemeClr val="accent1"/>
              </a:buClr>
              <a:buSzPts val="1000"/>
              <a:buFont typeface="Arial"/>
              <a:buChar char="•"/>
            </a:pPr>
            <a:r>
              <a:rPr lang="en-GB" sz="1000">
                <a:solidFill>
                  <a:schemeClr val="accent1"/>
                </a:solidFill>
                <a:latin typeface="Roboto Light"/>
                <a:ea typeface="Roboto Light"/>
                <a:cs typeface="Roboto Light"/>
                <a:sym typeface="Roboto Light"/>
              </a:rPr>
              <a:t>In addition, under the Workmen's Compensations Act, employers are also </a:t>
            </a:r>
            <a:br>
              <a:rPr lang="en-GB" sz="1000">
                <a:solidFill>
                  <a:schemeClr val="accent1"/>
                </a:solidFill>
                <a:latin typeface="Roboto Light"/>
                <a:ea typeface="Roboto Light"/>
                <a:cs typeface="Roboto Light"/>
                <a:sym typeface="Roboto Light"/>
              </a:rPr>
            </a:br>
            <a:r>
              <a:rPr lang="en-GB" sz="1000">
                <a:solidFill>
                  <a:schemeClr val="accent1"/>
                </a:solidFill>
                <a:latin typeface="Roboto Light"/>
                <a:ea typeface="Roboto Light"/>
                <a:cs typeface="Roboto Light"/>
                <a:sym typeface="Roboto Light"/>
              </a:rPr>
              <a:t>required to insure their workers against risks such as injury while in the course of employment.</a:t>
            </a:r>
            <a:endParaRPr/>
          </a:p>
        </p:txBody>
      </p:sp>
      <p:pic>
        <p:nvPicPr>
          <p:cNvPr descr="A hand touching a computer keyboard&#10;&#10;Description automatically generated" id="109" name="Google Shape;109;p8"/>
          <p:cNvPicPr preferRelativeResize="0"/>
          <p:nvPr/>
        </p:nvPicPr>
        <p:blipFill rotWithShape="1">
          <a:blip r:embed="rId4">
            <a:alphaModFix/>
          </a:blip>
          <a:srcRect b="0" l="0" r="0" t="0"/>
          <a:stretch/>
        </p:blipFill>
        <p:spPr>
          <a:xfrm>
            <a:off x="5702300" y="0"/>
            <a:ext cx="34417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9"/>
          <p:cNvSpPr/>
          <p:nvPr/>
        </p:nvSpPr>
        <p:spPr>
          <a:xfrm>
            <a:off x="0" y="1676404"/>
            <a:ext cx="9144000" cy="3467096"/>
          </a:xfrm>
          <a:prstGeom prst="rect">
            <a:avLst/>
          </a:prstGeom>
          <a:gradFill>
            <a:gsLst>
              <a:gs pos="0">
                <a:schemeClr val="accent2"/>
              </a:gs>
              <a:gs pos="100000">
                <a:schemeClr val="accent3"/>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grpSp>
        <p:nvGrpSpPr>
          <p:cNvPr id="116" name="Google Shape;116;p9"/>
          <p:cNvGrpSpPr/>
          <p:nvPr/>
        </p:nvGrpSpPr>
        <p:grpSpPr>
          <a:xfrm>
            <a:off x="6232984" y="2038998"/>
            <a:ext cx="2521236" cy="1701812"/>
            <a:chOff x="457200" y="2038998"/>
            <a:chExt cx="2521236" cy="1701812"/>
          </a:xfrm>
        </p:grpSpPr>
        <p:pic>
          <p:nvPicPr>
            <p:cNvPr id="117" name="Google Shape;117;p9"/>
            <p:cNvPicPr preferRelativeResize="0"/>
            <p:nvPr/>
          </p:nvPicPr>
          <p:blipFill rotWithShape="1">
            <a:blip r:embed="rId3">
              <a:alphaModFix/>
            </a:blip>
            <a:srcRect b="0" l="0" r="0" t="0"/>
            <a:stretch/>
          </p:blipFill>
          <p:spPr>
            <a:xfrm>
              <a:off x="475130" y="2038998"/>
              <a:ext cx="520700" cy="520700"/>
            </a:xfrm>
            <a:prstGeom prst="rect">
              <a:avLst/>
            </a:prstGeom>
            <a:noFill/>
            <a:ln>
              <a:noFill/>
            </a:ln>
          </p:spPr>
        </p:pic>
        <p:sp>
          <p:nvSpPr>
            <p:cNvPr id="118" name="Google Shape;118;p9"/>
            <p:cNvSpPr txBox="1"/>
            <p:nvPr/>
          </p:nvSpPr>
          <p:spPr>
            <a:xfrm>
              <a:off x="458436" y="2694370"/>
              <a:ext cx="2520000" cy="104644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800">
                  <a:solidFill>
                    <a:schemeClr val="lt1"/>
                  </a:solidFill>
                  <a:latin typeface="Roboto"/>
                  <a:ea typeface="Roboto"/>
                  <a:cs typeface="Roboto"/>
                  <a:sym typeface="Roboto"/>
                </a:rPr>
                <a:t>Probation</a:t>
              </a:r>
              <a:endParaRPr/>
            </a:p>
            <a:p>
              <a:pPr indent="0" lvl="0" marL="0" marR="0" rtl="0" algn="l">
                <a:spcBef>
                  <a:spcPts val="1200"/>
                </a:spcBef>
                <a:spcAft>
                  <a:spcPts val="0"/>
                </a:spcAft>
                <a:buNone/>
              </a:pPr>
              <a:r>
                <a:rPr lang="en-GB" sz="1000">
                  <a:solidFill>
                    <a:schemeClr val="lt1"/>
                  </a:solidFill>
                  <a:latin typeface="Roboto Light"/>
                  <a:ea typeface="Roboto Light"/>
                  <a:cs typeface="Roboto Light"/>
                  <a:sym typeface="Roboto Light"/>
                </a:rPr>
                <a:t>The maximum length of a probationary period is six months, but it may be extended for a further period of not more than six months with the agreement of the employee.</a:t>
              </a:r>
              <a:endParaRPr/>
            </a:p>
          </p:txBody>
        </p:sp>
        <p:cxnSp>
          <p:nvCxnSpPr>
            <p:cNvPr id="119" name="Google Shape;119;p9"/>
            <p:cNvCxnSpPr/>
            <p:nvPr/>
          </p:nvCxnSpPr>
          <p:spPr>
            <a:xfrm>
              <a:off x="457200" y="3038400"/>
              <a:ext cx="659904" cy="0"/>
            </a:xfrm>
            <a:prstGeom prst="straightConnector1">
              <a:avLst/>
            </a:prstGeom>
            <a:noFill/>
            <a:ln cap="flat" cmpd="sng" w="15875">
              <a:solidFill>
                <a:schemeClr val="lt1"/>
              </a:solidFill>
              <a:prstDash val="solid"/>
              <a:miter lim="800000"/>
              <a:headEnd len="sm" w="sm" type="none"/>
              <a:tailEnd len="sm" w="sm" type="none"/>
            </a:ln>
          </p:spPr>
        </p:cxnSp>
      </p:grpSp>
      <p:pic>
        <p:nvPicPr>
          <p:cNvPr id="120" name="Google Shape;120;p9"/>
          <p:cNvPicPr preferRelativeResize="0"/>
          <p:nvPr/>
        </p:nvPicPr>
        <p:blipFill rotWithShape="1">
          <a:blip r:embed="rId4">
            <a:alphaModFix/>
          </a:blip>
          <a:srcRect b="0" l="0" r="0" t="0"/>
          <a:stretch/>
        </p:blipFill>
        <p:spPr>
          <a:xfrm>
            <a:off x="381000" y="414250"/>
            <a:ext cx="1474177" cy="365447"/>
          </a:xfrm>
          <a:prstGeom prst="rect">
            <a:avLst/>
          </a:prstGeom>
          <a:noFill/>
          <a:ln>
            <a:noFill/>
          </a:ln>
        </p:spPr>
      </p:pic>
      <p:sp>
        <p:nvSpPr>
          <p:cNvPr id="121" name="Google Shape;121;p9"/>
          <p:cNvSpPr txBox="1"/>
          <p:nvPr/>
        </p:nvSpPr>
        <p:spPr>
          <a:xfrm>
            <a:off x="462540" y="1031046"/>
            <a:ext cx="3511927"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600">
                <a:solidFill>
                  <a:schemeClr val="accent1"/>
                </a:solidFill>
                <a:latin typeface="Roboto"/>
                <a:ea typeface="Roboto"/>
                <a:cs typeface="Roboto"/>
                <a:sym typeface="Roboto"/>
              </a:rPr>
              <a:t>Labor Law – General Information</a:t>
            </a:r>
            <a:endParaRPr/>
          </a:p>
        </p:txBody>
      </p:sp>
      <p:cxnSp>
        <p:nvCxnSpPr>
          <p:cNvPr id="122" name="Google Shape;122;p9"/>
          <p:cNvCxnSpPr/>
          <p:nvPr/>
        </p:nvCxnSpPr>
        <p:spPr>
          <a:xfrm>
            <a:off x="458184" y="1396493"/>
            <a:ext cx="3362254" cy="0"/>
          </a:xfrm>
          <a:prstGeom prst="straightConnector1">
            <a:avLst/>
          </a:prstGeom>
          <a:noFill/>
          <a:ln cap="flat" cmpd="sng" w="15875">
            <a:solidFill>
              <a:schemeClr val="accent3"/>
            </a:solidFill>
            <a:prstDash val="solid"/>
            <a:miter lim="800000"/>
            <a:headEnd len="sm" w="sm" type="none"/>
            <a:tailEnd len="sm" w="sm" type="none"/>
          </a:ln>
        </p:spPr>
      </p:cxnSp>
      <p:pic>
        <p:nvPicPr>
          <p:cNvPr descr="A hand holding a bag of money&#10;&#10;Description automatically generated" id="123" name="Google Shape;123;p9"/>
          <p:cNvPicPr preferRelativeResize="0"/>
          <p:nvPr/>
        </p:nvPicPr>
        <p:blipFill rotWithShape="1">
          <a:blip r:embed="rId5">
            <a:alphaModFix/>
          </a:blip>
          <a:srcRect b="0" l="0" r="0" t="0"/>
          <a:stretch/>
        </p:blipFill>
        <p:spPr>
          <a:xfrm>
            <a:off x="476114" y="2038998"/>
            <a:ext cx="520700" cy="520700"/>
          </a:xfrm>
          <a:prstGeom prst="rect">
            <a:avLst/>
          </a:prstGeom>
          <a:noFill/>
          <a:ln>
            <a:noFill/>
          </a:ln>
        </p:spPr>
      </p:pic>
      <p:sp>
        <p:nvSpPr>
          <p:cNvPr id="124" name="Google Shape;124;p9"/>
          <p:cNvSpPr txBox="1"/>
          <p:nvPr/>
        </p:nvSpPr>
        <p:spPr>
          <a:xfrm>
            <a:off x="459418" y="2694370"/>
            <a:ext cx="2520000" cy="892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800">
                <a:solidFill>
                  <a:schemeClr val="lt1"/>
                </a:solidFill>
                <a:latin typeface="Roboto"/>
                <a:ea typeface="Roboto"/>
                <a:cs typeface="Roboto"/>
                <a:sym typeface="Roboto"/>
              </a:rPr>
              <a:t>Minimum Salary</a:t>
            </a:r>
            <a:endParaRPr/>
          </a:p>
          <a:p>
            <a:pPr indent="0" lvl="0" marL="0" marR="0" rtl="0" algn="l">
              <a:spcBef>
                <a:spcPts val="1200"/>
              </a:spcBef>
              <a:spcAft>
                <a:spcPts val="0"/>
              </a:spcAft>
              <a:buNone/>
            </a:pPr>
            <a:r>
              <a:rPr lang="en-GB" sz="1000">
                <a:solidFill>
                  <a:schemeClr val="lt1"/>
                </a:solidFill>
                <a:latin typeface="Roboto Light"/>
                <a:ea typeface="Roboto Light"/>
                <a:cs typeface="Roboto Light"/>
                <a:sym typeface="Roboto Light"/>
              </a:rPr>
              <a:t>UGX 6,000 per month. Uganda's minimum wage was last changed in 1-Jan-1884.</a:t>
            </a:r>
            <a:endParaRPr/>
          </a:p>
          <a:p>
            <a:pPr indent="0" lvl="0" marL="0" marR="0" rtl="0" algn="l">
              <a:spcBef>
                <a:spcPts val="0"/>
              </a:spcBef>
              <a:spcAft>
                <a:spcPts val="0"/>
              </a:spcAft>
              <a:buNone/>
            </a:pPr>
            <a:r>
              <a:t/>
            </a:r>
            <a:endParaRPr sz="1000">
              <a:solidFill>
                <a:schemeClr val="lt1"/>
              </a:solidFill>
              <a:latin typeface="Roboto Light"/>
              <a:ea typeface="Roboto Light"/>
              <a:cs typeface="Roboto Light"/>
              <a:sym typeface="Roboto Light"/>
            </a:endParaRPr>
          </a:p>
        </p:txBody>
      </p:sp>
      <p:cxnSp>
        <p:nvCxnSpPr>
          <p:cNvPr id="125" name="Google Shape;125;p9"/>
          <p:cNvCxnSpPr/>
          <p:nvPr/>
        </p:nvCxnSpPr>
        <p:spPr>
          <a:xfrm>
            <a:off x="458184" y="3039320"/>
            <a:ext cx="659904" cy="0"/>
          </a:xfrm>
          <a:prstGeom prst="straightConnector1">
            <a:avLst/>
          </a:prstGeom>
          <a:noFill/>
          <a:ln cap="flat" cmpd="sng" w="15875">
            <a:solidFill>
              <a:schemeClr val="lt1"/>
            </a:solidFill>
            <a:prstDash val="solid"/>
            <a:miter lim="800000"/>
            <a:headEnd len="sm" w="sm" type="none"/>
            <a:tailEnd len="sm" w="sm" type="none"/>
          </a:ln>
        </p:spPr>
      </p:cxnSp>
      <p:grpSp>
        <p:nvGrpSpPr>
          <p:cNvPr id="126" name="Google Shape;126;p9"/>
          <p:cNvGrpSpPr/>
          <p:nvPr/>
        </p:nvGrpSpPr>
        <p:grpSpPr>
          <a:xfrm>
            <a:off x="3345583" y="2038998"/>
            <a:ext cx="2521236" cy="1240372"/>
            <a:chOff x="3345583" y="2038998"/>
            <a:chExt cx="2521236" cy="1240372"/>
          </a:xfrm>
        </p:grpSpPr>
        <p:pic>
          <p:nvPicPr>
            <p:cNvPr id="127" name="Google Shape;127;p9"/>
            <p:cNvPicPr preferRelativeResize="0"/>
            <p:nvPr/>
          </p:nvPicPr>
          <p:blipFill rotWithShape="1">
            <a:blip r:embed="rId6">
              <a:alphaModFix/>
            </a:blip>
            <a:srcRect b="0" l="0" r="0" t="0"/>
            <a:stretch/>
          </p:blipFill>
          <p:spPr>
            <a:xfrm>
              <a:off x="3363513" y="2038998"/>
              <a:ext cx="520700" cy="520700"/>
            </a:xfrm>
            <a:prstGeom prst="rect">
              <a:avLst/>
            </a:prstGeom>
            <a:noFill/>
            <a:ln>
              <a:noFill/>
            </a:ln>
          </p:spPr>
        </p:pic>
        <p:sp>
          <p:nvSpPr>
            <p:cNvPr id="128" name="Google Shape;128;p9"/>
            <p:cNvSpPr txBox="1"/>
            <p:nvPr/>
          </p:nvSpPr>
          <p:spPr>
            <a:xfrm>
              <a:off x="3346819" y="2694370"/>
              <a:ext cx="2520000" cy="585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800">
                  <a:solidFill>
                    <a:schemeClr val="lt1"/>
                  </a:solidFill>
                  <a:latin typeface="Roboto"/>
                  <a:ea typeface="Roboto"/>
                  <a:cs typeface="Roboto"/>
                  <a:sym typeface="Roboto"/>
                </a:rPr>
                <a:t>Employment Contract</a:t>
              </a:r>
              <a:endParaRPr/>
            </a:p>
            <a:p>
              <a:pPr indent="0" lvl="0" marL="0" marR="0" rtl="0" algn="l">
                <a:spcBef>
                  <a:spcPts val="1200"/>
                </a:spcBef>
                <a:spcAft>
                  <a:spcPts val="0"/>
                </a:spcAft>
                <a:buNone/>
              </a:pPr>
              <a:r>
                <a:rPr lang="en-GB" sz="1000">
                  <a:solidFill>
                    <a:schemeClr val="lt1"/>
                  </a:solidFill>
                  <a:latin typeface="Roboto Light"/>
                  <a:ea typeface="Roboto Light"/>
                  <a:cs typeface="Roboto Light"/>
                  <a:sym typeface="Roboto Light"/>
                </a:rPr>
                <a:t>Verbal </a:t>
              </a:r>
              <a:r>
                <a:rPr lang="en-GB" sz="1000">
                  <a:solidFill>
                    <a:schemeClr val="lt1"/>
                  </a:solidFill>
                  <a:latin typeface="Roboto Light"/>
                  <a:ea typeface="Roboto Light"/>
                  <a:cs typeface="Roboto Light"/>
                  <a:sym typeface="Roboto Light"/>
                </a:rPr>
                <a:t>and written contracts.</a:t>
              </a:r>
              <a:endParaRPr/>
            </a:p>
          </p:txBody>
        </p:sp>
        <p:cxnSp>
          <p:nvCxnSpPr>
            <p:cNvPr id="129" name="Google Shape;129;p9"/>
            <p:cNvCxnSpPr/>
            <p:nvPr/>
          </p:nvCxnSpPr>
          <p:spPr>
            <a:xfrm>
              <a:off x="3345583" y="3039320"/>
              <a:ext cx="659904" cy="0"/>
            </a:xfrm>
            <a:prstGeom prst="straightConnector1">
              <a:avLst/>
            </a:prstGeom>
            <a:noFill/>
            <a:ln cap="flat" cmpd="sng" w="15875">
              <a:solidFill>
                <a:schemeClr val="lt1"/>
              </a:solidFill>
              <a:prstDash val="solid"/>
              <a:miter lim="800000"/>
              <a:headEnd len="sm" w="sm" type="none"/>
              <a:tailEnd len="sm" w="sm" type="none"/>
            </a:ln>
          </p:spPr>
        </p:cxnSp>
      </p:grpSp>
      <p:sp>
        <p:nvSpPr>
          <p:cNvPr id="130" name="Google Shape;130;p9"/>
          <p:cNvSpPr txBox="1"/>
          <p:nvPr/>
        </p:nvSpPr>
        <p:spPr>
          <a:xfrm>
            <a:off x="129029" y="4767263"/>
            <a:ext cx="499621" cy="27384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fld id="{00000000-1234-1234-1234-123412341234}" type="slidenum">
              <a:rPr lang="en-GB" sz="900">
                <a:solidFill>
                  <a:schemeClr val="lt1"/>
                </a:solidFill>
                <a:latin typeface="Roboto"/>
                <a:ea typeface="Roboto"/>
                <a:cs typeface="Roboto"/>
                <a:sym typeface="Roboto"/>
              </a:rPr>
              <a:t>‹#›</a:t>
            </a:fld>
            <a:endParaRPr sz="900">
              <a:solidFill>
                <a:schemeClr val="lt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3">
      <a:dk1>
        <a:srgbClr val="000000"/>
      </a:dk1>
      <a:lt1>
        <a:srgbClr val="FFFFFF"/>
      </a:lt1>
      <a:dk2>
        <a:srgbClr val="44546A"/>
      </a:dk2>
      <a:lt2>
        <a:srgbClr val="E7E6E6"/>
      </a:lt2>
      <a:accent1>
        <a:srgbClr val="1E1A3B"/>
      </a:accent1>
      <a:accent2>
        <a:srgbClr val="4D61AD"/>
      </a:accent2>
      <a:accent3>
        <a:srgbClr val="5DC5ED"/>
      </a:accent3>
      <a:accent4>
        <a:srgbClr val="3C8AC3"/>
      </a:accent4>
      <a:accent5>
        <a:srgbClr val="FF8A0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2024-08-05T08:43:31Z</dcterms:created>
  <dc:creator>Microsoft Office User</dc:creator>
</cp:coreProperties>
</file>