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oboto"/>
      <p:regular r:id="rId18"/>
      <p:bold r:id="rId19"/>
      <p:italic r:id="rId20"/>
      <p:boldItalic r:id="rId21"/>
    </p:embeddedFont>
    <p:embeddedFont>
      <p:font typeface="Robo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971">
          <p15:clr>
            <a:srgbClr val="A4A3A4"/>
          </p15:clr>
        </p15:guide>
      </p15:sldGuideLst>
    </p:ext>
    <p:ext uri="GoogleSlidesCustomDataVersion2">
      <go:slidesCustomData xmlns:go="http://customooxmlschemas.google.com/" r:id="rId26" roundtripDataSignature="AMtx7mhaounCvpPFFvIgRIHBfk15yT+j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56CD16-72D7-4039-A0F7-7C005610A4BD}">
  <a:tblStyle styleId="{0856CD16-72D7-4039-A0F7-7C005610A4BD}"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97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RobotoLight-regular.fntdata"/><Relationship Id="rId21" Type="http://schemas.openxmlformats.org/officeDocument/2006/relationships/font" Target="fonts/Roboto-boldItalic.fntdata"/><Relationship Id="rId24" Type="http://schemas.openxmlformats.org/officeDocument/2006/relationships/font" Target="fonts/RobotoLight-italic.fntdata"/><Relationship Id="rId23" Type="http://schemas.openxmlformats.org/officeDocument/2006/relationships/font" Target="fonts/Robot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RobotoLigh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3"/>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5" name="Google Shape;15;p13"/>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6" name="Google Shape;16;p13"/>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900" u="none" cap="none" strike="noStrike">
                <a:solidFill>
                  <a:schemeClr val="lt1"/>
                </a:solidFill>
                <a:latin typeface="Roboto"/>
                <a:ea typeface="Roboto"/>
                <a:cs typeface="Roboto"/>
                <a:sym typeface="Roboto"/>
              </a:defRPr>
            </a:lvl1pPr>
            <a:lvl2pPr indent="0" lvl="1" marL="0" algn="l">
              <a:spcBef>
                <a:spcPts val="0"/>
              </a:spcBef>
              <a:buNone/>
              <a:defRPr b="0" i="0" sz="900" u="none" cap="none" strike="noStrike">
                <a:solidFill>
                  <a:schemeClr val="lt1"/>
                </a:solidFill>
                <a:latin typeface="Roboto"/>
                <a:ea typeface="Roboto"/>
                <a:cs typeface="Roboto"/>
                <a:sym typeface="Roboto"/>
              </a:defRPr>
            </a:lvl2pPr>
            <a:lvl3pPr indent="0" lvl="2" marL="0" algn="l">
              <a:spcBef>
                <a:spcPts val="0"/>
              </a:spcBef>
              <a:buNone/>
              <a:defRPr b="0" i="0" sz="900" u="none" cap="none" strike="noStrike">
                <a:solidFill>
                  <a:schemeClr val="lt1"/>
                </a:solidFill>
                <a:latin typeface="Roboto"/>
                <a:ea typeface="Roboto"/>
                <a:cs typeface="Roboto"/>
                <a:sym typeface="Roboto"/>
              </a:defRPr>
            </a:lvl3pPr>
            <a:lvl4pPr indent="0" lvl="3" marL="0" algn="l">
              <a:spcBef>
                <a:spcPts val="0"/>
              </a:spcBef>
              <a:buNone/>
              <a:defRPr b="0" i="0" sz="900" u="none" cap="none" strike="noStrike">
                <a:solidFill>
                  <a:schemeClr val="lt1"/>
                </a:solidFill>
                <a:latin typeface="Roboto"/>
                <a:ea typeface="Roboto"/>
                <a:cs typeface="Roboto"/>
                <a:sym typeface="Roboto"/>
              </a:defRPr>
            </a:lvl4pPr>
            <a:lvl5pPr indent="0" lvl="4" marL="0" algn="l">
              <a:spcBef>
                <a:spcPts val="0"/>
              </a:spcBef>
              <a:buNone/>
              <a:defRPr b="0" i="0" sz="900" u="none" cap="none" strike="noStrike">
                <a:solidFill>
                  <a:schemeClr val="lt1"/>
                </a:solidFill>
                <a:latin typeface="Roboto"/>
                <a:ea typeface="Roboto"/>
                <a:cs typeface="Roboto"/>
                <a:sym typeface="Roboto"/>
              </a:defRPr>
            </a:lvl5pPr>
            <a:lvl6pPr indent="0" lvl="5" marL="0" algn="l">
              <a:spcBef>
                <a:spcPts val="0"/>
              </a:spcBef>
              <a:buNone/>
              <a:defRPr b="0" i="0" sz="900" u="none" cap="none" strike="noStrike">
                <a:solidFill>
                  <a:schemeClr val="lt1"/>
                </a:solidFill>
                <a:latin typeface="Roboto"/>
                <a:ea typeface="Roboto"/>
                <a:cs typeface="Roboto"/>
                <a:sym typeface="Roboto"/>
              </a:defRPr>
            </a:lvl6pPr>
            <a:lvl7pPr indent="0" lvl="6" marL="0" algn="l">
              <a:spcBef>
                <a:spcPts val="0"/>
              </a:spcBef>
              <a:buNone/>
              <a:defRPr b="0" i="0" sz="900" u="none" cap="none" strike="noStrike">
                <a:solidFill>
                  <a:schemeClr val="lt1"/>
                </a:solidFill>
                <a:latin typeface="Roboto"/>
                <a:ea typeface="Roboto"/>
                <a:cs typeface="Roboto"/>
                <a:sym typeface="Roboto"/>
              </a:defRPr>
            </a:lvl7pPr>
            <a:lvl8pPr indent="0" lvl="7" marL="0" algn="l">
              <a:spcBef>
                <a:spcPts val="0"/>
              </a:spcBef>
              <a:buNone/>
              <a:defRPr b="0" i="0" sz="900" u="none" cap="none" strike="noStrike">
                <a:solidFill>
                  <a:schemeClr val="lt1"/>
                </a:solidFill>
                <a:latin typeface="Roboto"/>
                <a:ea typeface="Roboto"/>
                <a:cs typeface="Roboto"/>
                <a:sym typeface="Roboto"/>
              </a:defRPr>
            </a:lvl8pPr>
            <a:lvl9pPr indent="0" lvl="8" marL="0" algn="l">
              <a:spcBef>
                <a:spcPts val="0"/>
              </a:spcBef>
              <a:buNone/>
              <a:defRPr b="0" i="0" sz="90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7" name="Shape 17"/>
        <p:cNvGrpSpPr/>
        <p:nvPr/>
      </p:nvGrpSpPr>
      <p:grpSpPr>
        <a:xfrm>
          <a:off x="0" y="0"/>
          <a:ext cx="0" cy="0"/>
          <a:chOff x="0" y="0"/>
          <a:chExt cx="0" cy="0"/>
        </a:xfrm>
      </p:grpSpPr>
      <p:sp>
        <p:nvSpPr>
          <p:cNvPr id="18" name="Google Shape;18;p14"/>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9" name="Google Shape;19;p14"/>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20" name="Google Shape;20;p14"/>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2"/>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900" u="none" cap="none" strike="noStrike">
                <a:solidFill>
                  <a:schemeClr val="dk1"/>
                </a:solidFill>
                <a:latin typeface="Roboto"/>
                <a:ea typeface="Roboto"/>
                <a:cs typeface="Roboto"/>
                <a:sym typeface="Roboto"/>
              </a:defRPr>
            </a:lvl1pPr>
            <a:lvl2pPr indent="0" lvl="1" marL="0" marR="0" rtl="0" algn="l">
              <a:spcBef>
                <a:spcPts val="0"/>
              </a:spcBef>
              <a:buNone/>
              <a:defRPr b="0" i="0" sz="900" u="none" cap="none" strike="noStrike">
                <a:solidFill>
                  <a:schemeClr val="dk1"/>
                </a:solidFill>
                <a:latin typeface="Roboto"/>
                <a:ea typeface="Roboto"/>
                <a:cs typeface="Roboto"/>
                <a:sym typeface="Roboto"/>
              </a:defRPr>
            </a:lvl2pPr>
            <a:lvl3pPr indent="0" lvl="2" marL="0" marR="0" rtl="0" algn="l">
              <a:spcBef>
                <a:spcPts val="0"/>
              </a:spcBef>
              <a:buNone/>
              <a:defRPr b="0" i="0" sz="900" u="none" cap="none" strike="noStrike">
                <a:solidFill>
                  <a:schemeClr val="dk1"/>
                </a:solidFill>
                <a:latin typeface="Roboto"/>
                <a:ea typeface="Roboto"/>
                <a:cs typeface="Roboto"/>
                <a:sym typeface="Roboto"/>
              </a:defRPr>
            </a:lvl3pPr>
            <a:lvl4pPr indent="0" lvl="3" marL="0" marR="0" rtl="0" algn="l">
              <a:spcBef>
                <a:spcPts val="0"/>
              </a:spcBef>
              <a:buNone/>
              <a:defRPr b="0" i="0" sz="900" u="none" cap="none" strike="noStrike">
                <a:solidFill>
                  <a:schemeClr val="dk1"/>
                </a:solidFill>
                <a:latin typeface="Roboto"/>
                <a:ea typeface="Roboto"/>
                <a:cs typeface="Roboto"/>
                <a:sym typeface="Roboto"/>
              </a:defRPr>
            </a:lvl4pPr>
            <a:lvl5pPr indent="0" lvl="4" marL="0" marR="0" rtl="0" algn="l">
              <a:spcBef>
                <a:spcPts val="0"/>
              </a:spcBef>
              <a:buNone/>
              <a:defRPr b="0" i="0" sz="900" u="none" cap="none" strike="noStrike">
                <a:solidFill>
                  <a:schemeClr val="dk1"/>
                </a:solidFill>
                <a:latin typeface="Roboto"/>
                <a:ea typeface="Roboto"/>
                <a:cs typeface="Roboto"/>
                <a:sym typeface="Roboto"/>
              </a:defRPr>
            </a:lvl5pPr>
            <a:lvl6pPr indent="0" lvl="5" marL="0" marR="0" rtl="0" algn="l">
              <a:spcBef>
                <a:spcPts val="0"/>
              </a:spcBef>
              <a:buNone/>
              <a:defRPr b="0" i="0" sz="900" u="none" cap="none" strike="noStrike">
                <a:solidFill>
                  <a:schemeClr val="dk1"/>
                </a:solidFill>
                <a:latin typeface="Roboto"/>
                <a:ea typeface="Roboto"/>
                <a:cs typeface="Roboto"/>
                <a:sym typeface="Roboto"/>
              </a:defRPr>
            </a:lvl6pPr>
            <a:lvl7pPr indent="0" lvl="6" marL="0" marR="0" rtl="0" algn="l">
              <a:spcBef>
                <a:spcPts val="0"/>
              </a:spcBef>
              <a:buNone/>
              <a:defRPr b="0" i="0" sz="900" u="none" cap="none" strike="noStrike">
                <a:solidFill>
                  <a:schemeClr val="dk1"/>
                </a:solidFill>
                <a:latin typeface="Roboto"/>
                <a:ea typeface="Roboto"/>
                <a:cs typeface="Roboto"/>
                <a:sym typeface="Roboto"/>
              </a:defRPr>
            </a:lvl7pPr>
            <a:lvl8pPr indent="0" lvl="7" marL="0" marR="0" rtl="0" algn="l">
              <a:spcBef>
                <a:spcPts val="0"/>
              </a:spcBef>
              <a:buNone/>
              <a:defRPr b="0" i="0" sz="900" u="none" cap="none" strike="noStrike">
                <a:solidFill>
                  <a:schemeClr val="dk1"/>
                </a:solidFill>
                <a:latin typeface="Roboto"/>
                <a:ea typeface="Roboto"/>
                <a:cs typeface="Roboto"/>
                <a:sym typeface="Roboto"/>
              </a:defRPr>
            </a:lvl8pPr>
            <a:lvl9pPr indent="0" lvl="8" marL="0" marR="0" rtl="0" algn="l">
              <a:spcBef>
                <a:spcPts val="0"/>
              </a:spcBef>
              <a:buNone/>
              <a:defRPr b="0" i="0" sz="9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6.pn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pic>
        <p:nvPicPr>
          <p:cNvPr descr="A large building with towers and a pond&#10;&#10;Description automatically generated" id="25" name="Google Shape;25;p1"/>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6" name="Google Shape;26;p1"/>
          <p:cNvPicPr preferRelativeResize="0"/>
          <p:nvPr/>
        </p:nvPicPr>
        <p:blipFill rotWithShape="1">
          <a:blip r:embed="rId4">
            <a:alphaModFix/>
          </a:blip>
          <a:srcRect b="0" l="0" r="0" t="0"/>
          <a:stretch/>
        </p:blipFill>
        <p:spPr>
          <a:xfrm>
            <a:off x="396000" y="480076"/>
            <a:ext cx="1731599" cy="424412"/>
          </a:xfrm>
          <a:prstGeom prst="rect">
            <a:avLst/>
          </a:prstGeom>
          <a:noFill/>
          <a:ln>
            <a:noFill/>
          </a:ln>
        </p:spPr>
      </p:pic>
      <p:pic>
        <p:nvPicPr>
          <p:cNvPr id="27" name="Google Shape;27;p1"/>
          <p:cNvPicPr preferRelativeResize="0"/>
          <p:nvPr/>
        </p:nvPicPr>
        <p:blipFill rotWithShape="1">
          <a:blip r:embed="rId5">
            <a:alphaModFix/>
          </a:blip>
          <a:srcRect b="0" l="0" r="0" t="0"/>
          <a:stretch/>
        </p:blipFill>
        <p:spPr>
          <a:xfrm flipH="1" rot="176766">
            <a:off x="-2885502" y="3099333"/>
            <a:ext cx="6029063" cy="4882231"/>
          </a:xfrm>
          <a:prstGeom prst="rect">
            <a:avLst/>
          </a:prstGeom>
          <a:noFill/>
          <a:ln>
            <a:noFill/>
          </a:ln>
        </p:spPr>
      </p:pic>
      <p:sp>
        <p:nvSpPr>
          <p:cNvPr id="28" name="Google Shape;28;p1"/>
          <p:cNvSpPr txBox="1"/>
          <p:nvPr/>
        </p:nvSpPr>
        <p:spPr>
          <a:xfrm>
            <a:off x="490265" y="1378800"/>
            <a:ext cx="5343300" cy="1231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4000" u="none" cap="none" strike="noStrike">
                <a:solidFill>
                  <a:schemeClr val="lt1"/>
                </a:solidFill>
                <a:latin typeface="Roboto"/>
                <a:ea typeface="Roboto"/>
                <a:cs typeface="Roboto"/>
                <a:sym typeface="Roboto"/>
              </a:rPr>
              <a:t>T</a:t>
            </a:r>
            <a:r>
              <a:rPr b="1" lang="en-GB" sz="4000">
                <a:solidFill>
                  <a:schemeClr val="lt1"/>
                </a:solidFill>
                <a:latin typeface="Roboto"/>
                <a:ea typeface="Roboto"/>
                <a:cs typeface="Roboto"/>
                <a:sym typeface="Roboto"/>
              </a:rPr>
              <a:t>URKEY</a:t>
            </a:r>
            <a:endParaRPr b="1" sz="4000">
              <a:solidFill>
                <a:schemeClr val="lt1"/>
              </a:solidFill>
              <a:latin typeface="Roboto"/>
              <a:ea typeface="Roboto"/>
              <a:cs typeface="Roboto"/>
              <a:sym typeface="Roboto"/>
            </a:endParaRPr>
          </a:p>
          <a:p>
            <a:pPr indent="0" lvl="0" marL="0" marR="0" rtl="0" algn="l">
              <a:spcBef>
                <a:spcPts val="0"/>
              </a:spcBef>
              <a:spcAft>
                <a:spcPts val="0"/>
              </a:spcAft>
              <a:buNone/>
            </a:pPr>
            <a:r>
              <a:rPr b="1" lang="en-GB" sz="4000">
                <a:solidFill>
                  <a:schemeClr val="lt1"/>
                </a:solidFill>
                <a:latin typeface="Roboto"/>
                <a:ea typeface="Roboto"/>
                <a:cs typeface="Roboto"/>
                <a:sym typeface="Roboto"/>
              </a:rPr>
              <a:t>Country Profile</a:t>
            </a:r>
            <a:endParaRPr/>
          </a:p>
        </p:txBody>
      </p:sp>
      <p:sp>
        <p:nvSpPr>
          <p:cNvPr id="29" name="Google Shape;29;p1"/>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0"/>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76" name="Google Shape;176;p10"/>
          <p:cNvSpPr txBox="1"/>
          <p:nvPr/>
        </p:nvSpPr>
        <p:spPr>
          <a:xfrm>
            <a:off x="444610" y="1031046"/>
            <a:ext cx="5099979"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Leave Policies and Employment Termination in Turkey</a:t>
            </a:r>
            <a:endParaRPr/>
          </a:p>
        </p:txBody>
      </p:sp>
      <p:cxnSp>
        <p:nvCxnSpPr>
          <p:cNvPr id="177" name="Google Shape;177;p10"/>
          <p:cNvCxnSpPr/>
          <p:nvPr/>
        </p:nvCxnSpPr>
        <p:spPr>
          <a:xfrm>
            <a:off x="446400" y="1396493"/>
            <a:ext cx="5076000" cy="0"/>
          </a:xfrm>
          <a:prstGeom prst="straightConnector1">
            <a:avLst/>
          </a:prstGeom>
          <a:noFill/>
          <a:ln cap="flat" cmpd="sng" w="15875">
            <a:solidFill>
              <a:schemeClr val="accent3"/>
            </a:solidFill>
            <a:prstDash val="solid"/>
            <a:miter lim="800000"/>
            <a:headEnd len="sm" w="sm" type="none"/>
            <a:tailEnd len="sm" w="sm" type="none"/>
          </a:ln>
        </p:spPr>
      </p:cxnSp>
      <p:sp>
        <p:nvSpPr>
          <p:cNvPr id="178" name="Google Shape;178;p10"/>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79" name="Google Shape;179;p10"/>
          <p:cNvSpPr txBox="1"/>
          <p:nvPr/>
        </p:nvSpPr>
        <p:spPr>
          <a:xfrm>
            <a:off x="446400" y="1548012"/>
            <a:ext cx="4820793" cy="17312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Annual Leave: </a:t>
            </a:r>
            <a:r>
              <a:rPr lang="en-GB" sz="1000">
                <a:solidFill>
                  <a:schemeClr val="accent1"/>
                </a:solidFill>
                <a:latin typeface="Roboto Light"/>
                <a:ea typeface="Roboto Light"/>
                <a:cs typeface="Roboto Light"/>
                <a:sym typeface="Roboto Light"/>
              </a:rPr>
              <a:t>Every worker is entitled to annual leave with full pay for a based on the number of years they served and age factor. </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Maternity Leave: </a:t>
            </a:r>
            <a:r>
              <a:rPr lang="en-GB" sz="1000">
                <a:solidFill>
                  <a:schemeClr val="accent1"/>
                </a:solidFill>
                <a:latin typeface="Roboto Light"/>
                <a:ea typeface="Roboto Light"/>
                <a:cs typeface="Roboto Light"/>
                <a:sym typeface="Roboto Light"/>
              </a:rPr>
              <a:t>Turkish legislation guarantees a total of sixteen (16) weeks of paid maternity leave; eight (8) weeks before and eight (8) weeks after birth.</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Sick Leave: </a:t>
            </a:r>
            <a:r>
              <a:rPr lang="en-GB" sz="1000">
                <a:solidFill>
                  <a:schemeClr val="accent1"/>
                </a:solidFill>
                <a:latin typeface="Roboto Light"/>
                <a:ea typeface="Roboto Light"/>
                <a:cs typeface="Roboto Light"/>
                <a:sym typeface="Roboto Light"/>
              </a:rPr>
              <a:t>All employees are entitled to maximum one week paid sick leave upon production of confirmative medical report.  Sick leave might be extended.</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Employment Termination: </a:t>
            </a:r>
            <a:r>
              <a:rPr lang="en-GB" sz="1000">
                <a:solidFill>
                  <a:schemeClr val="accent1"/>
                </a:solidFill>
                <a:latin typeface="Roboto Light"/>
                <a:ea typeface="Roboto Light"/>
                <a:cs typeface="Roboto Light"/>
                <a:sym typeface="Roboto Light"/>
              </a:rPr>
              <a:t>Before terminating a continual employment contract </a:t>
            </a:r>
            <a:br>
              <a:rPr lang="en-GB" sz="1000">
                <a:solidFill>
                  <a:schemeClr val="accent1"/>
                </a:solidFill>
                <a:latin typeface="Roboto Light"/>
                <a:ea typeface="Roboto Light"/>
                <a:cs typeface="Roboto Light"/>
                <a:sym typeface="Roboto Light"/>
              </a:rPr>
            </a:br>
            <a:r>
              <a:rPr lang="en-GB" sz="1000">
                <a:solidFill>
                  <a:schemeClr val="accent1"/>
                </a:solidFill>
                <a:latin typeface="Roboto Light"/>
                <a:ea typeface="Roboto Light"/>
                <a:cs typeface="Roboto Light"/>
                <a:sym typeface="Roboto Light"/>
              </a:rPr>
              <a:t>made for an indefinite period, a notice to the other party must be served by the terminating party.</a:t>
            </a:r>
            <a:endParaRPr/>
          </a:p>
        </p:txBody>
      </p:sp>
      <p:pic>
        <p:nvPicPr>
          <p:cNvPr descr="A person holding a pen and paper&#10;&#10;Description automatically generated" id="180" name="Google Shape;180;p10"/>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nvSpPr>
        <p:spPr>
          <a:xfrm>
            <a:off x="946800" y="1709976"/>
            <a:ext cx="1890677" cy="172354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2800">
                <a:solidFill>
                  <a:schemeClr val="lt1"/>
                </a:solidFill>
                <a:latin typeface="Roboto"/>
                <a:ea typeface="Roboto"/>
                <a:cs typeface="Roboto"/>
                <a:sym typeface="Roboto"/>
              </a:rPr>
              <a:t>Employer of Record Services</a:t>
            </a:r>
            <a:br>
              <a:rPr b="1" lang="en-GB" sz="2800">
                <a:solidFill>
                  <a:schemeClr val="lt1"/>
                </a:solidFill>
                <a:latin typeface="Roboto"/>
                <a:ea typeface="Roboto"/>
                <a:cs typeface="Roboto"/>
                <a:sym typeface="Roboto"/>
              </a:rPr>
            </a:br>
            <a:r>
              <a:rPr b="1" lang="en-GB" sz="2800">
                <a:solidFill>
                  <a:schemeClr val="lt1"/>
                </a:solidFill>
                <a:latin typeface="Roboto"/>
                <a:ea typeface="Roboto"/>
                <a:cs typeface="Roboto"/>
                <a:sym typeface="Roboto"/>
              </a:rPr>
              <a:t>(EOR) </a:t>
            </a:r>
            <a:endParaRPr/>
          </a:p>
        </p:txBody>
      </p:sp>
      <p:sp>
        <p:nvSpPr>
          <p:cNvPr id="186" name="Google Shape;186;p11"/>
          <p:cNvSpPr/>
          <p:nvPr/>
        </p:nvSpPr>
        <p:spPr>
          <a:xfrm>
            <a:off x="0" y="0"/>
            <a:ext cx="9144000" cy="5143500"/>
          </a:xfrm>
          <a:prstGeom prst="rect">
            <a:avLst/>
          </a:prstGeom>
          <a:gradFill>
            <a:gsLst>
              <a:gs pos="0">
                <a:schemeClr val="accent2"/>
              </a:gs>
              <a:gs pos="100000">
                <a:schemeClr val="accent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87" name="Google Shape;187;p11"/>
          <p:cNvSpPr txBox="1"/>
          <p:nvPr/>
        </p:nvSpPr>
        <p:spPr>
          <a:xfrm>
            <a:off x="459419" y="3274074"/>
            <a:ext cx="4620177" cy="112851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lt1"/>
                </a:solidFill>
                <a:latin typeface="Roboto"/>
                <a:ea typeface="Roboto"/>
                <a:cs typeface="Roboto"/>
                <a:sym typeface="Roboto"/>
              </a:rPr>
              <a:t>Office 2401 </a:t>
            </a:r>
            <a:endParaRPr/>
          </a:p>
          <a:p>
            <a:pPr indent="0" lvl="0" marL="0" marR="0" rtl="0" algn="l">
              <a:spcBef>
                <a:spcPts val="0"/>
              </a:spcBef>
              <a:spcAft>
                <a:spcPts val="0"/>
              </a:spcAft>
              <a:buNone/>
            </a:pPr>
            <a:r>
              <a:rPr b="1" lang="en-GB" sz="1000">
                <a:solidFill>
                  <a:schemeClr val="lt1"/>
                </a:solidFill>
                <a:latin typeface="Roboto"/>
                <a:ea typeface="Roboto"/>
                <a:cs typeface="Roboto"/>
                <a:sym typeface="Roboto"/>
              </a:rPr>
              <a:t>API Trio Tower </a:t>
            </a:r>
            <a:endParaRPr/>
          </a:p>
          <a:p>
            <a:pPr indent="0" lvl="0" marL="0" marR="0" rtl="0" algn="l">
              <a:spcBef>
                <a:spcPts val="0"/>
              </a:spcBef>
              <a:spcAft>
                <a:spcPts val="0"/>
              </a:spcAft>
              <a:buNone/>
            </a:pPr>
            <a:r>
              <a:rPr b="1" lang="en-GB" sz="1000">
                <a:solidFill>
                  <a:schemeClr val="lt1"/>
                </a:solidFill>
                <a:latin typeface="Roboto"/>
                <a:ea typeface="Roboto"/>
                <a:cs typeface="Roboto"/>
                <a:sym typeface="Roboto"/>
              </a:rPr>
              <a:t>Al Barsha 1 </a:t>
            </a:r>
            <a:endParaRPr/>
          </a:p>
          <a:p>
            <a:pPr indent="0" lvl="0" marL="0" marR="0" rtl="0" algn="l">
              <a:spcBef>
                <a:spcPts val="0"/>
              </a:spcBef>
              <a:spcAft>
                <a:spcPts val="0"/>
              </a:spcAft>
              <a:buNone/>
            </a:pPr>
            <a:r>
              <a:rPr b="1" lang="en-GB" sz="1000">
                <a:solidFill>
                  <a:schemeClr val="lt1"/>
                </a:solidFill>
                <a:latin typeface="Roboto"/>
                <a:ea typeface="Roboto"/>
                <a:cs typeface="Roboto"/>
                <a:sym typeface="Roboto"/>
              </a:rPr>
              <a:t>Dubai, UAE</a:t>
            </a:r>
            <a:endParaRPr/>
          </a:p>
          <a:p>
            <a:pPr indent="0" lvl="0" marL="0" marR="0" rtl="0" algn="l">
              <a:spcBef>
                <a:spcPts val="800"/>
              </a:spcBef>
              <a:spcAft>
                <a:spcPts val="0"/>
              </a:spcAft>
              <a:buNone/>
            </a:pPr>
            <a:r>
              <a:rPr b="1" lang="en-GB" sz="1000">
                <a:solidFill>
                  <a:schemeClr val="lt1"/>
                </a:solidFill>
                <a:latin typeface="Roboto"/>
                <a:ea typeface="Roboto"/>
                <a:cs typeface="Roboto"/>
                <a:sym typeface="Roboto"/>
              </a:rPr>
              <a:t>+971 4 295 8770</a:t>
            </a:r>
            <a:endParaRPr/>
          </a:p>
          <a:p>
            <a:pPr indent="0" lvl="0" marL="0" marR="0" rtl="0" algn="l">
              <a:spcBef>
                <a:spcPts val="800"/>
              </a:spcBef>
              <a:spcAft>
                <a:spcPts val="0"/>
              </a:spcAft>
              <a:buNone/>
            </a:pPr>
            <a:r>
              <a:rPr b="1" lang="en-GB" sz="1000">
                <a:solidFill>
                  <a:schemeClr val="lt1"/>
                </a:solidFill>
                <a:latin typeface="Roboto"/>
                <a:ea typeface="Roboto"/>
                <a:cs typeface="Roboto"/>
                <a:sym typeface="Roboto"/>
              </a:rPr>
              <a:t>info@transskills.com | transskills.com</a:t>
            </a:r>
            <a:endParaRPr b="1" sz="1000">
              <a:solidFill>
                <a:schemeClr val="lt1"/>
              </a:solidFill>
              <a:latin typeface="Roboto"/>
              <a:ea typeface="Roboto"/>
              <a:cs typeface="Roboto"/>
              <a:sym typeface="Roboto"/>
            </a:endParaRPr>
          </a:p>
        </p:txBody>
      </p:sp>
      <p:pic>
        <p:nvPicPr>
          <p:cNvPr id="188" name="Google Shape;188;p11"/>
          <p:cNvPicPr preferRelativeResize="0"/>
          <p:nvPr/>
        </p:nvPicPr>
        <p:blipFill rotWithShape="1">
          <a:blip r:embed="rId3">
            <a:alphaModFix/>
          </a:blip>
          <a:srcRect b="0" l="0" r="0" t="0"/>
          <a:stretch/>
        </p:blipFill>
        <p:spPr>
          <a:xfrm>
            <a:off x="387036" y="421340"/>
            <a:ext cx="1474178" cy="361319"/>
          </a:xfrm>
          <a:prstGeom prst="rect">
            <a:avLst/>
          </a:prstGeom>
          <a:noFill/>
          <a:ln>
            <a:noFill/>
          </a:ln>
        </p:spPr>
      </p:pic>
      <p:pic>
        <p:nvPicPr>
          <p:cNvPr id="189" name="Google Shape;189;p11"/>
          <p:cNvPicPr preferRelativeResize="0"/>
          <p:nvPr/>
        </p:nvPicPr>
        <p:blipFill rotWithShape="1">
          <a:blip r:embed="rId4">
            <a:alphaModFix/>
          </a:blip>
          <a:srcRect b="0" l="0" r="0" t="0"/>
          <a:stretch/>
        </p:blipFill>
        <p:spPr>
          <a:xfrm flipH="1" rot="-3627653">
            <a:off x="4097266" y="1987097"/>
            <a:ext cx="6029063" cy="4882231"/>
          </a:xfrm>
          <a:prstGeom prst="rect">
            <a:avLst/>
          </a:prstGeom>
          <a:noFill/>
          <a:ln>
            <a:noFill/>
          </a:ln>
        </p:spPr>
      </p:pic>
      <p:sp>
        <p:nvSpPr>
          <p:cNvPr id="190" name="Google Shape;190;p11"/>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pic>
        <p:nvPicPr>
          <p:cNvPr descr="A city with buildings and a tower&#10;&#10;Description automatically generated" id="35" name="Google Shape;35;p2"/>
          <p:cNvPicPr preferRelativeResize="0"/>
          <p:nvPr/>
        </p:nvPicPr>
        <p:blipFill rotWithShape="1">
          <a:blip r:embed="rId3">
            <a:alphaModFix/>
          </a:blip>
          <a:srcRect b="0" l="0" r="11437" t="0"/>
          <a:stretch/>
        </p:blipFill>
        <p:spPr>
          <a:xfrm>
            <a:off x="5702300" y="0"/>
            <a:ext cx="3441700" cy="5143500"/>
          </a:xfrm>
          <a:prstGeom prst="rect">
            <a:avLst/>
          </a:prstGeom>
          <a:noFill/>
          <a:ln>
            <a:noFill/>
          </a:ln>
        </p:spPr>
      </p:pic>
      <p:sp>
        <p:nvSpPr>
          <p:cNvPr id="36" name="Google Shape;36;p2"/>
          <p:cNvSpPr txBox="1"/>
          <p:nvPr/>
        </p:nvSpPr>
        <p:spPr>
          <a:xfrm>
            <a:off x="444611" y="1031046"/>
            <a:ext cx="2884922"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Introduction</a:t>
            </a:r>
            <a:endParaRPr b="1" sz="1600">
              <a:solidFill>
                <a:schemeClr val="accent2"/>
              </a:solidFill>
              <a:latin typeface="Roboto"/>
              <a:ea typeface="Roboto"/>
              <a:cs typeface="Roboto"/>
              <a:sym typeface="Roboto"/>
            </a:endParaRPr>
          </a:p>
        </p:txBody>
      </p:sp>
      <p:pic>
        <p:nvPicPr>
          <p:cNvPr id="37" name="Google Shape;37;p2"/>
          <p:cNvPicPr preferRelativeResize="0"/>
          <p:nvPr/>
        </p:nvPicPr>
        <p:blipFill rotWithShape="1">
          <a:blip r:embed="rId4">
            <a:alphaModFix/>
          </a:blip>
          <a:srcRect b="0" l="0" r="0" t="0"/>
          <a:stretch/>
        </p:blipFill>
        <p:spPr>
          <a:xfrm>
            <a:off x="381000" y="414250"/>
            <a:ext cx="1474177" cy="365447"/>
          </a:xfrm>
          <a:prstGeom prst="rect">
            <a:avLst/>
          </a:prstGeom>
          <a:noFill/>
          <a:ln>
            <a:noFill/>
          </a:ln>
        </p:spPr>
      </p:pic>
      <p:cxnSp>
        <p:nvCxnSpPr>
          <p:cNvPr id="38" name="Google Shape;38;p2"/>
          <p:cNvCxnSpPr/>
          <p:nvPr/>
        </p:nvCxnSpPr>
        <p:spPr>
          <a:xfrm>
            <a:off x="446400" y="1396493"/>
            <a:ext cx="2268879" cy="0"/>
          </a:xfrm>
          <a:prstGeom prst="straightConnector1">
            <a:avLst/>
          </a:prstGeom>
          <a:noFill/>
          <a:ln cap="flat" cmpd="sng" w="15875">
            <a:solidFill>
              <a:schemeClr val="accent3"/>
            </a:solidFill>
            <a:prstDash val="solid"/>
            <a:miter lim="800000"/>
            <a:headEnd len="sm" w="sm" type="none"/>
            <a:tailEnd len="sm" w="sm" type="none"/>
          </a:ln>
        </p:spPr>
      </p:cxnSp>
      <p:sp>
        <p:nvSpPr>
          <p:cNvPr id="39" name="Google Shape;39;p2"/>
          <p:cNvSpPr txBox="1"/>
          <p:nvPr/>
        </p:nvSpPr>
        <p:spPr>
          <a:xfrm>
            <a:off x="446399" y="1548012"/>
            <a:ext cx="4820400" cy="2591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1"/>
                </a:solidFill>
                <a:latin typeface="Roboto Light"/>
                <a:ea typeface="Roboto Light"/>
                <a:cs typeface="Roboto Light"/>
                <a:sym typeface="Roboto Light"/>
              </a:rPr>
              <a:t>Turkey, officially the Republic of Türkiye, is a country mainly in Anatolia in </a:t>
            </a:r>
            <a:br>
              <a:rPr b="1" lang="en-GB" sz="1000">
                <a:solidFill>
                  <a:schemeClr val="accent1"/>
                </a:solidFill>
                <a:latin typeface="Roboto Light"/>
                <a:ea typeface="Roboto Light"/>
                <a:cs typeface="Roboto Light"/>
                <a:sym typeface="Roboto Light"/>
              </a:rPr>
            </a:br>
            <a:r>
              <a:rPr b="1" lang="en-GB" sz="1000">
                <a:solidFill>
                  <a:schemeClr val="accent1"/>
                </a:solidFill>
                <a:latin typeface="Roboto Light"/>
                <a:ea typeface="Roboto Light"/>
                <a:cs typeface="Roboto Light"/>
                <a:sym typeface="Roboto Light"/>
              </a:rPr>
              <a:t>West Asia, with a smaller part called East Thrace in Southeast Europe. </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It borders the Black Sea to the north; Georgia, Armenia, Azerbaijan, and Iran to the east; Iraq, Syria, and the Mediterranean Sea (and Cyprus) to the south; and the Aegean Sea, Greece, and Bulgaria to the west. </a:t>
            </a:r>
            <a:endParaRPr sz="1000">
              <a:solidFill>
                <a:schemeClr val="accent1"/>
              </a:solidFill>
              <a:latin typeface="Roboto Light"/>
              <a:ea typeface="Roboto Light"/>
              <a:cs typeface="Roboto Light"/>
              <a:sym typeface="Roboto Light"/>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Turkey is home to over 85 million people; most are ethnic Turks, while ethnic Kurds are the largest ethnic minority. Officially a secular state, Turkey has a Muslim-majority population. Ankara is Turkey's capital and second-largest city. Istanbul is its largest city, and its economic and financial center, as well as the largest city in Europe. Other major cities include İzmir, Bursa and Antalya. </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The lira (Turkish: </a:t>
            </a:r>
            <a:r>
              <a:rPr i="1" lang="en-GB" sz="1000">
                <a:solidFill>
                  <a:schemeClr val="accent1"/>
                </a:solidFill>
                <a:latin typeface="Roboto Light"/>
                <a:ea typeface="Roboto Light"/>
                <a:cs typeface="Roboto Light"/>
                <a:sym typeface="Roboto Light"/>
              </a:rPr>
              <a:t>Türk lirası</a:t>
            </a:r>
            <a:r>
              <a:rPr lang="en-GB" sz="1000">
                <a:solidFill>
                  <a:schemeClr val="accent1"/>
                </a:solidFill>
                <a:latin typeface="Roboto Light"/>
                <a:ea typeface="Roboto Light"/>
                <a:cs typeface="Roboto Light"/>
                <a:sym typeface="Roboto Light"/>
              </a:rPr>
              <a:t>; abbreviation: TL) is the official currency of Turkey and Northern Cyprus, as well as one of the two currencies used in northern Syria under the country's interim government.[2] One lira is divided into one hundred kuruş.</a:t>
            </a:r>
            <a:endParaRPr/>
          </a:p>
          <a:p>
            <a:pPr indent="0" lvl="0" marL="0" marR="0" rtl="0" algn="l">
              <a:spcBef>
                <a:spcPts val="850"/>
              </a:spcBef>
              <a:spcAft>
                <a:spcPts val="0"/>
              </a:spcAft>
              <a:buNone/>
            </a:pPr>
            <a:r>
              <a:t/>
            </a:r>
            <a:endParaRPr b="1" sz="1000">
              <a:solidFill>
                <a:schemeClr val="accent1"/>
              </a:solidFill>
              <a:latin typeface="Roboto Light"/>
              <a:ea typeface="Roboto Light"/>
              <a:cs typeface="Roboto Light"/>
              <a:sym typeface="Roboto Light"/>
            </a:endParaRPr>
          </a:p>
        </p:txBody>
      </p:sp>
      <p:sp>
        <p:nvSpPr>
          <p:cNvPr id="40" name="Google Shape;40;p2"/>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txBox="1"/>
          <p:nvPr/>
        </p:nvSpPr>
        <p:spPr>
          <a:xfrm>
            <a:off x="1046285" y="1707782"/>
            <a:ext cx="4343400"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2"/>
                </a:solidFill>
                <a:latin typeface="Roboto"/>
                <a:ea typeface="Roboto"/>
                <a:cs typeface="Roboto"/>
                <a:sym typeface="Roboto"/>
              </a:rPr>
              <a:t>Tax authority</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Income and Sales Tax Department overseas tax collection and control </a:t>
            </a:r>
            <a:br>
              <a:rPr lang="en-GB" sz="1000">
                <a:solidFill>
                  <a:schemeClr val="accent1"/>
                </a:solidFill>
                <a:latin typeface="Roboto Light"/>
                <a:ea typeface="Roboto Light"/>
                <a:cs typeface="Roboto Light"/>
                <a:sym typeface="Roboto Light"/>
              </a:rPr>
            </a:br>
            <a:r>
              <a:rPr lang="en-GB" sz="1000">
                <a:solidFill>
                  <a:schemeClr val="accent1"/>
                </a:solidFill>
                <a:latin typeface="Roboto Light"/>
                <a:ea typeface="Roboto Light"/>
                <a:cs typeface="Roboto Light"/>
                <a:sym typeface="Roboto Light"/>
              </a:rPr>
              <a:t>in Tunisia.</a:t>
            </a:r>
            <a:endParaRPr/>
          </a:p>
        </p:txBody>
      </p:sp>
      <p:pic>
        <p:nvPicPr>
          <p:cNvPr id="47" name="Google Shape;47;p3"/>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pic>
        <p:nvPicPr>
          <p:cNvPr id="48" name="Google Shape;48;p3"/>
          <p:cNvPicPr preferRelativeResize="0"/>
          <p:nvPr/>
        </p:nvPicPr>
        <p:blipFill rotWithShape="1">
          <a:blip r:embed="rId4">
            <a:alphaModFix/>
          </a:blip>
          <a:srcRect b="0" l="0" r="11440" t="0"/>
          <a:stretch/>
        </p:blipFill>
        <p:spPr>
          <a:xfrm>
            <a:off x="5702410" y="0"/>
            <a:ext cx="3441590" cy="5143500"/>
          </a:xfrm>
          <a:prstGeom prst="rect">
            <a:avLst/>
          </a:prstGeom>
          <a:noFill/>
          <a:ln>
            <a:noFill/>
          </a:ln>
        </p:spPr>
      </p:pic>
      <p:sp>
        <p:nvSpPr>
          <p:cNvPr id="49" name="Google Shape;49;p3"/>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Income Tax Overview in Turkey</a:t>
            </a:r>
            <a:endParaRPr b="1" sz="1600">
              <a:solidFill>
                <a:schemeClr val="accent2"/>
              </a:solidFill>
              <a:latin typeface="Roboto"/>
              <a:ea typeface="Roboto"/>
              <a:cs typeface="Roboto"/>
              <a:sym typeface="Roboto"/>
            </a:endParaRPr>
          </a:p>
        </p:txBody>
      </p:sp>
      <p:cxnSp>
        <p:nvCxnSpPr>
          <p:cNvPr id="50" name="Google Shape;50;p3"/>
          <p:cNvCxnSpPr/>
          <p:nvPr/>
        </p:nvCxnSpPr>
        <p:spPr>
          <a:xfrm>
            <a:off x="446400" y="1396493"/>
            <a:ext cx="3036696" cy="0"/>
          </a:xfrm>
          <a:prstGeom prst="straightConnector1">
            <a:avLst/>
          </a:prstGeom>
          <a:noFill/>
          <a:ln cap="flat" cmpd="sng" w="15875">
            <a:solidFill>
              <a:schemeClr val="accent3"/>
            </a:solidFill>
            <a:prstDash val="solid"/>
            <a:miter lim="800000"/>
            <a:headEnd len="sm" w="sm" type="none"/>
            <a:tailEnd len="sm" w="sm" type="none"/>
          </a:ln>
        </p:spPr>
      </p:cxnSp>
      <p:sp>
        <p:nvSpPr>
          <p:cNvPr id="51" name="Google Shape;51;p3"/>
          <p:cNvSpPr txBox="1"/>
          <p:nvPr/>
        </p:nvSpPr>
        <p:spPr>
          <a:xfrm>
            <a:off x="1046285" y="2371298"/>
            <a:ext cx="4343400"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2"/>
                </a:solidFill>
                <a:latin typeface="Roboto"/>
                <a:ea typeface="Roboto"/>
                <a:cs typeface="Roboto"/>
                <a:sym typeface="Roboto"/>
              </a:rPr>
              <a:t>Tax calculation</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Income tax is assessed on all income earned in home country and worldwide income for residents and nonresidents of taxed only for Turkey income.</a:t>
            </a:r>
            <a:endParaRPr/>
          </a:p>
        </p:txBody>
      </p:sp>
      <p:sp>
        <p:nvSpPr>
          <p:cNvPr id="52" name="Google Shape;52;p3"/>
          <p:cNvSpPr txBox="1"/>
          <p:nvPr/>
        </p:nvSpPr>
        <p:spPr>
          <a:xfrm>
            <a:off x="1046285" y="2983992"/>
            <a:ext cx="4343400" cy="76944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Exemptions and deductions</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Tthe categorical net taxable salary is determined by deducting from the gross amount the compulsory deductions made by the employer with a view to the creation of annuities, retirement pensions or to cover compulsory social security schemes.</a:t>
            </a:r>
            <a:endParaRPr/>
          </a:p>
        </p:txBody>
      </p:sp>
      <p:sp>
        <p:nvSpPr>
          <p:cNvPr id="53" name="Google Shape;53;p3"/>
          <p:cNvSpPr txBox="1"/>
          <p:nvPr/>
        </p:nvSpPr>
        <p:spPr>
          <a:xfrm>
            <a:off x="1046285" y="3874782"/>
            <a:ext cx="4343400"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Tax year</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The Turkish tax year runs from January 1 to December 31, aligning with the calendar year for ease of reporting and compliance.</a:t>
            </a:r>
            <a:endParaRPr/>
          </a:p>
        </p:txBody>
      </p:sp>
      <p:cxnSp>
        <p:nvCxnSpPr>
          <p:cNvPr id="54" name="Google Shape;54;p3"/>
          <p:cNvCxnSpPr>
            <a:endCxn id="55" idx="4"/>
          </p:cNvCxnSpPr>
          <p:nvPr/>
        </p:nvCxnSpPr>
        <p:spPr>
          <a:xfrm flipH="1">
            <a:off x="712300" y="1707645"/>
            <a:ext cx="900" cy="1442700"/>
          </a:xfrm>
          <a:prstGeom prst="straightConnector1">
            <a:avLst/>
          </a:prstGeom>
          <a:noFill/>
          <a:ln cap="flat" cmpd="sng" w="15875">
            <a:solidFill>
              <a:schemeClr val="accent2"/>
            </a:solidFill>
            <a:prstDash val="solid"/>
            <a:miter lim="800000"/>
            <a:headEnd len="sm" w="sm" type="none"/>
            <a:tailEnd len="sm" w="sm" type="none"/>
          </a:ln>
        </p:spPr>
      </p:cxnSp>
      <p:sp>
        <p:nvSpPr>
          <p:cNvPr id="56" name="Google Shape;56;p3"/>
          <p:cNvSpPr/>
          <p:nvPr/>
        </p:nvSpPr>
        <p:spPr>
          <a:xfrm>
            <a:off x="628587" y="3874782"/>
            <a:ext cx="167425" cy="16742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5" name="Google Shape;55;p3"/>
          <p:cNvSpPr/>
          <p:nvPr/>
        </p:nvSpPr>
        <p:spPr>
          <a:xfrm>
            <a:off x="628587" y="2982920"/>
            <a:ext cx="167425" cy="16742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7" name="Google Shape;57;p3"/>
          <p:cNvSpPr/>
          <p:nvPr/>
        </p:nvSpPr>
        <p:spPr>
          <a:xfrm>
            <a:off x="628587" y="2364734"/>
            <a:ext cx="167425" cy="16742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8" name="Google Shape;58;p3"/>
          <p:cNvSpPr/>
          <p:nvPr/>
        </p:nvSpPr>
        <p:spPr>
          <a:xfrm>
            <a:off x="628587" y="1695033"/>
            <a:ext cx="167425" cy="16742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59" name="Google Shape;59;p3"/>
          <p:cNvCxnSpPr>
            <a:stCxn id="55" idx="0"/>
          </p:cNvCxnSpPr>
          <p:nvPr/>
        </p:nvCxnSpPr>
        <p:spPr>
          <a:xfrm>
            <a:off x="712300" y="2982920"/>
            <a:ext cx="0" cy="975600"/>
          </a:xfrm>
          <a:prstGeom prst="straightConnector1">
            <a:avLst/>
          </a:prstGeom>
          <a:noFill/>
          <a:ln cap="flat" cmpd="sng" w="15875">
            <a:solidFill>
              <a:schemeClr val="accent3"/>
            </a:solidFill>
            <a:prstDash val="solid"/>
            <a:miter lim="800000"/>
            <a:headEnd len="sm" w="sm" type="none"/>
            <a:tailEnd len="sm" w="sm" type="none"/>
          </a:ln>
        </p:spPr>
      </p:cxnSp>
      <p:sp>
        <p:nvSpPr>
          <p:cNvPr id="60" name="Google Shape;60;p3"/>
          <p:cNvSpPr txBox="1"/>
          <p:nvPr/>
        </p:nvSpPr>
        <p:spPr>
          <a:xfrm>
            <a:off x="423184" y="1707782"/>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2"/>
                </a:solidFill>
                <a:latin typeface="Roboto Light"/>
                <a:ea typeface="Roboto Light"/>
                <a:cs typeface="Roboto Light"/>
                <a:sym typeface="Roboto Light"/>
              </a:rPr>
              <a:t>1</a:t>
            </a:r>
            <a:endParaRPr sz="1000">
              <a:solidFill>
                <a:schemeClr val="accent1"/>
              </a:solidFill>
              <a:latin typeface="Roboto Light"/>
              <a:ea typeface="Roboto Light"/>
              <a:cs typeface="Roboto Light"/>
              <a:sym typeface="Roboto Light"/>
            </a:endParaRPr>
          </a:p>
        </p:txBody>
      </p:sp>
      <p:sp>
        <p:nvSpPr>
          <p:cNvPr id="61" name="Google Shape;61;p3"/>
          <p:cNvSpPr txBox="1"/>
          <p:nvPr/>
        </p:nvSpPr>
        <p:spPr>
          <a:xfrm>
            <a:off x="423184" y="2371298"/>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2"/>
                </a:solidFill>
                <a:latin typeface="Roboto Light"/>
                <a:ea typeface="Roboto Light"/>
                <a:cs typeface="Roboto Light"/>
                <a:sym typeface="Roboto Light"/>
              </a:rPr>
              <a:t>2</a:t>
            </a:r>
            <a:endParaRPr sz="1000">
              <a:solidFill>
                <a:schemeClr val="accent1"/>
              </a:solidFill>
              <a:latin typeface="Roboto Light"/>
              <a:ea typeface="Roboto Light"/>
              <a:cs typeface="Roboto Light"/>
              <a:sym typeface="Roboto Light"/>
            </a:endParaRPr>
          </a:p>
        </p:txBody>
      </p:sp>
      <p:sp>
        <p:nvSpPr>
          <p:cNvPr id="62" name="Google Shape;62;p3"/>
          <p:cNvSpPr txBox="1"/>
          <p:nvPr/>
        </p:nvSpPr>
        <p:spPr>
          <a:xfrm>
            <a:off x="423184" y="2983992"/>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3"/>
                </a:solidFill>
                <a:latin typeface="Roboto Light"/>
                <a:ea typeface="Roboto Light"/>
                <a:cs typeface="Roboto Light"/>
                <a:sym typeface="Roboto Light"/>
              </a:rPr>
              <a:t>3</a:t>
            </a:r>
            <a:endParaRPr sz="1000">
              <a:solidFill>
                <a:schemeClr val="accent3"/>
              </a:solidFill>
              <a:latin typeface="Roboto Light"/>
              <a:ea typeface="Roboto Light"/>
              <a:cs typeface="Roboto Light"/>
              <a:sym typeface="Roboto Light"/>
            </a:endParaRPr>
          </a:p>
        </p:txBody>
      </p:sp>
      <p:sp>
        <p:nvSpPr>
          <p:cNvPr id="63" name="Google Shape;63;p3"/>
          <p:cNvSpPr txBox="1"/>
          <p:nvPr/>
        </p:nvSpPr>
        <p:spPr>
          <a:xfrm>
            <a:off x="423184" y="3874782"/>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3"/>
                </a:solidFill>
                <a:latin typeface="Roboto Light"/>
                <a:ea typeface="Roboto Light"/>
                <a:cs typeface="Roboto Light"/>
                <a:sym typeface="Roboto Light"/>
              </a:rPr>
              <a:t>4</a:t>
            </a:r>
            <a:endParaRPr sz="1000">
              <a:solidFill>
                <a:schemeClr val="accent3"/>
              </a:solidFill>
              <a:latin typeface="Roboto Light"/>
              <a:ea typeface="Roboto Light"/>
              <a:cs typeface="Roboto Light"/>
              <a:sym typeface="Roboto Light"/>
            </a:endParaRPr>
          </a:p>
        </p:txBody>
      </p:sp>
      <p:sp>
        <p:nvSpPr>
          <p:cNvPr id="64" name="Google Shape;64;p3"/>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txBox="1"/>
          <p:nvPr/>
        </p:nvSpPr>
        <p:spPr>
          <a:xfrm>
            <a:off x="446400" y="3036066"/>
            <a:ext cx="4620177"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Turkey employs a progressive tax system, with rates increasing as income levels rise.The table above outlines the current income tax brackets and corresponding rates. It's important to note that these rates are subject to change and may be adjusted by the government to reflect economic conditions and fiscal policies.</a:t>
            </a:r>
            <a:endParaRPr/>
          </a:p>
        </p:txBody>
      </p:sp>
      <p:graphicFrame>
        <p:nvGraphicFramePr>
          <p:cNvPr id="71" name="Google Shape;71;p4"/>
          <p:cNvGraphicFramePr/>
          <p:nvPr/>
        </p:nvGraphicFramePr>
        <p:xfrm>
          <a:off x="444611" y="1620508"/>
          <a:ext cx="3000000" cy="3000000"/>
        </p:xfrm>
        <a:graphic>
          <a:graphicData uri="http://schemas.openxmlformats.org/drawingml/2006/table">
            <a:tbl>
              <a:tblPr bandRow="1" firstRow="1">
                <a:noFill/>
                <a:tableStyleId>{0856CD16-72D7-4039-A0F7-7C005610A4BD}</a:tableStyleId>
              </a:tblPr>
              <a:tblGrid>
                <a:gridCol w="1841400"/>
                <a:gridCol w="860250"/>
              </a:tblGrid>
              <a:tr h="212100">
                <a:tc>
                  <a:txBody>
                    <a:bodyPr/>
                    <a:lstStyle/>
                    <a:p>
                      <a:pPr indent="0" lvl="0" marL="50800" marR="0" rtl="0" algn="l">
                        <a:lnSpc>
                          <a:spcPct val="100000"/>
                        </a:lnSpc>
                        <a:spcBef>
                          <a:spcPts val="0"/>
                        </a:spcBef>
                        <a:spcAft>
                          <a:spcPts val="0"/>
                        </a:spcAft>
                        <a:buNone/>
                      </a:pPr>
                      <a:r>
                        <a:rPr b="1" i="0" lang="en-GB" sz="900" u="none" cap="none" strike="noStrike">
                          <a:solidFill>
                            <a:srgbClr val="656D98"/>
                          </a:solidFill>
                          <a:latin typeface="Roboto"/>
                          <a:ea typeface="Roboto"/>
                          <a:cs typeface="Roboto"/>
                          <a:sym typeface="Roboto"/>
                        </a:rPr>
                        <a:t>Income Range (TND)</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rgbClr val="656D98"/>
                          </a:solidFill>
                          <a:latin typeface="Roboto"/>
                          <a:ea typeface="Roboto"/>
                          <a:cs typeface="Roboto"/>
                          <a:sym typeface="Roboto"/>
                        </a:rPr>
                        <a:t>Tax Rate %</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0 to 110</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15%</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110</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 to  230</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20%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230</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  to 870</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27%</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870</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  to  3</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35%</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Clr>
                          <a:schemeClr val="dk1"/>
                        </a:buClr>
                        <a:buSzPts val="900"/>
                        <a:buFont typeface="Roboto Light"/>
                        <a:buNone/>
                      </a:pPr>
                      <a:r>
                        <a:rPr b="0" i="0" lang="en-GB" sz="900" u="none" cap="none" strike="noStrike">
                          <a:latin typeface="Roboto Light"/>
                          <a:ea typeface="Roboto Light"/>
                          <a:cs typeface="Roboto Light"/>
                          <a:sym typeface="Roboto Light"/>
                        </a:rPr>
                        <a:t>&gt; 3</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a:t>
                      </a:r>
                      <a:r>
                        <a:rPr lang="en-GB" sz="900">
                          <a:latin typeface="Roboto Light"/>
                          <a:ea typeface="Roboto Light"/>
                          <a:cs typeface="Roboto Light"/>
                          <a:sym typeface="Roboto Light"/>
                        </a:rPr>
                        <a:t>,</a:t>
                      </a:r>
                      <a:r>
                        <a:rPr b="0" i="0" lang="en-GB" sz="900" u="none" cap="none" strike="noStrike">
                          <a:latin typeface="Roboto Light"/>
                          <a:ea typeface="Roboto Light"/>
                          <a:cs typeface="Roboto Light"/>
                          <a:sym typeface="Roboto Light"/>
                        </a:rPr>
                        <a:t>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40%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bl>
          </a:graphicData>
        </a:graphic>
      </p:graphicFrame>
      <p:pic>
        <p:nvPicPr>
          <p:cNvPr id="72" name="Google Shape;72;p4"/>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73" name="Google Shape;73;p4"/>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Income Tax Rates in Turkey</a:t>
            </a:r>
            <a:endParaRPr b="1" sz="1600">
              <a:solidFill>
                <a:schemeClr val="accent2"/>
              </a:solidFill>
              <a:latin typeface="Roboto"/>
              <a:ea typeface="Roboto"/>
              <a:cs typeface="Roboto"/>
              <a:sym typeface="Roboto"/>
            </a:endParaRPr>
          </a:p>
        </p:txBody>
      </p:sp>
      <p:cxnSp>
        <p:nvCxnSpPr>
          <p:cNvPr id="74" name="Google Shape;74;p4"/>
          <p:cNvCxnSpPr/>
          <p:nvPr/>
        </p:nvCxnSpPr>
        <p:spPr>
          <a:xfrm>
            <a:off x="446400" y="1396493"/>
            <a:ext cx="2701649" cy="0"/>
          </a:xfrm>
          <a:prstGeom prst="straightConnector1">
            <a:avLst/>
          </a:prstGeom>
          <a:noFill/>
          <a:ln cap="flat" cmpd="sng" w="15875">
            <a:solidFill>
              <a:schemeClr val="accent3"/>
            </a:solidFill>
            <a:prstDash val="solid"/>
            <a:miter lim="800000"/>
            <a:headEnd len="sm" w="sm" type="none"/>
            <a:tailEnd len="sm" w="sm" type="none"/>
          </a:ln>
        </p:spPr>
      </p:cxnSp>
      <p:pic>
        <p:nvPicPr>
          <p:cNvPr id="75" name="Google Shape;75;p4"/>
          <p:cNvPicPr preferRelativeResize="0"/>
          <p:nvPr/>
        </p:nvPicPr>
        <p:blipFill rotWithShape="1">
          <a:blip r:embed="rId4">
            <a:alphaModFix/>
          </a:blip>
          <a:srcRect b="0" l="0" r="11485" t="0"/>
          <a:stretch/>
        </p:blipFill>
        <p:spPr>
          <a:xfrm>
            <a:off x="5702410" y="0"/>
            <a:ext cx="3439866" cy="5143500"/>
          </a:xfrm>
          <a:prstGeom prst="rect">
            <a:avLst/>
          </a:prstGeom>
          <a:noFill/>
          <a:ln>
            <a:noFill/>
          </a:ln>
        </p:spPr>
      </p:pic>
      <p:sp>
        <p:nvSpPr>
          <p:cNvPr id="76" name="Google Shape;76;p4"/>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5"/>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83" name="Google Shape;83;p5"/>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Income Tax Compliance in Turkey</a:t>
            </a:r>
            <a:endParaRPr/>
          </a:p>
        </p:txBody>
      </p:sp>
      <p:cxnSp>
        <p:nvCxnSpPr>
          <p:cNvPr id="84" name="Google Shape;84;p5"/>
          <p:cNvCxnSpPr/>
          <p:nvPr/>
        </p:nvCxnSpPr>
        <p:spPr>
          <a:xfrm>
            <a:off x="446400" y="1396493"/>
            <a:ext cx="3309391" cy="0"/>
          </a:xfrm>
          <a:prstGeom prst="straightConnector1">
            <a:avLst/>
          </a:prstGeom>
          <a:noFill/>
          <a:ln cap="flat" cmpd="sng" w="15875">
            <a:solidFill>
              <a:schemeClr val="accent3"/>
            </a:solidFill>
            <a:prstDash val="solid"/>
            <a:miter lim="800000"/>
            <a:headEnd len="sm" w="sm" type="none"/>
            <a:tailEnd len="sm" w="sm" type="none"/>
          </a:ln>
        </p:spPr>
      </p:cxnSp>
      <p:pic>
        <p:nvPicPr>
          <p:cNvPr descr="A person and person looking at a tablet&#10;&#10;Description automatically generated" id="85" name="Google Shape;85;p5"/>
          <p:cNvPicPr preferRelativeResize="0"/>
          <p:nvPr/>
        </p:nvPicPr>
        <p:blipFill rotWithShape="1">
          <a:blip r:embed="rId4">
            <a:alphaModFix/>
          </a:blip>
          <a:srcRect b="0" l="0" r="11210" t="0"/>
          <a:stretch/>
        </p:blipFill>
        <p:spPr>
          <a:xfrm>
            <a:off x="5702400" y="0"/>
            <a:ext cx="3450555" cy="5143500"/>
          </a:xfrm>
          <a:prstGeom prst="rect">
            <a:avLst/>
          </a:prstGeom>
          <a:noFill/>
          <a:ln>
            <a:noFill/>
          </a:ln>
        </p:spPr>
      </p:pic>
      <p:sp>
        <p:nvSpPr>
          <p:cNvPr id="86" name="Google Shape;86;p5"/>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87" name="Google Shape;87;p5"/>
          <p:cNvSpPr/>
          <p:nvPr/>
        </p:nvSpPr>
        <p:spPr>
          <a:xfrm>
            <a:off x="444610" y="3331117"/>
            <a:ext cx="1800000" cy="706349"/>
          </a:xfrm>
          <a:prstGeom prst="roundRect">
            <a:avLst>
              <a:gd fmla="val 16544" name="adj"/>
            </a:avLst>
          </a:prstGeom>
          <a:solidFill>
            <a:schemeClr val="accent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8" name="Google Shape;88;p5"/>
          <p:cNvSpPr txBox="1"/>
          <p:nvPr/>
        </p:nvSpPr>
        <p:spPr>
          <a:xfrm>
            <a:off x="537172" y="3457701"/>
            <a:ext cx="1600120" cy="4308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700">
                <a:solidFill>
                  <a:schemeClr val="accent1"/>
                </a:solidFill>
                <a:latin typeface="Roboto Light"/>
                <a:ea typeface="Roboto Light"/>
                <a:cs typeface="Roboto Light"/>
                <a:sym typeface="Roboto Light"/>
              </a:rPr>
              <a:t>SSI Filing and Income Tax Filing are merged under the Income-SSI Tax Filing. Both period and process are merged. Will be done on a monthly basis.</a:t>
            </a:r>
            <a:endParaRPr/>
          </a:p>
        </p:txBody>
      </p:sp>
      <p:sp>
        <p:nvSpPr>
          <p:cNvPr id="89" name="Google Shape;89;p5"/>
          <p:cNvSpPr/>
          <p:nvPr/>
        </p:nvSpPr>
        <p:spPr>
          <a:xfrm>
            <a:off x="1031411" y="1820470"/>
            <a:ext cx="2508653" cy="438968"/>
          </a:xfrm>
          <a:prstGeom prst="roundRect">
            <a:avLst>
              <a:gd fmla="val 2244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accent2"/>
              </a:solidFill>
              <a:latin typeface="Calibri"/>
              <a:ea typeface="Calibri"/>
              <a:cs typeface="Calibri"/>
              <a:sym typeface="Calibri"/>
            </a:endParaRPr>
          </a:p>
        </p:txBody>
      </p:sp>
      <p:sp>
        <p:nvSpPr>
          <p:cNvPr id="90" name="Google Shape;90;p5"/>
          <p:cNvSpPr txBox="1"/>
          <p:nvPr/>
        </p:nvSpPr>
        <p:spPr>
          <a:xfrm>
            <a:off x="1031411" y="1961788"/>
            <a:ext cx="2508653" cy="153888"/>
          </a:xfrm>
          <a:prstGeom prst="rect">
            <a:avLst/>
          </a:prstGeom>
          <a:noFill/>
          <a:ln>
            <a:noFill/>
          </a:ln>
        </p:spPr>
        <p:txBody>
          <a:bodyPr anchorCtr="0" anchor="t" bIns="0" lIns="0" spcFirstLastPara="1" rIns="0" wrap="square" tIns="0">
            <a:spAutoFit/>
          </a:bodyPr>
          <a:lstStyle/>
          <a:p>
            <a:pPr indent="0" lvl="0" marL="8550" marR="0" rtl="0" algn="ctr">
              <a:spcBef>
                <a:spcPts val="0"/>
              </a:spcBef>
              <a:spcAft>
                <a:spcPts val="0"/>
              </a:spcAft>
              <a:buNone/>
            </a:pPr>
            <a:r>
              <a:rPr b="1" lang="en-GB" sz="1000">
                <a:solidFill>
                  <a:schemeClr val="lt1"/>
                </a:solidFill>
                <a:latin typeface="Roboto"/>
                <a:ea typeface="Roboto"/>
                <a:cs typeface="Roboto"/>
                <a:sym typeface="Roboto"/>
              </a:rPr>
              <a:t>Tax declaration</a:t>
            </a:r>
            <a:endParaRPr/>
          </a:p>
        </p:txBody>
      </p:sp>
      <p:cxnSp>
        <p:nvCxnSpPr>
          <p:cNvPr id="91" name="Google Shape;91;p5"/>
          <p:cNvCxnSpPr>
            <a:stCxn id="87" idx="0"/>
          </p:cNvCxnSpPr>
          <p:nvPr/>
        </p:nvCxnSpPr>
        <p:spPr>
          <a:xfrm rot="10800000">
            <a:off x="1344610" y="2259517"/>
            <a:ext cx="0" cy="1071600"/>
          </a:xfrm>
          <a:prstGeom prst="straightConnector1">
            <a:avLst/>
          </a:prstGeom>
          <a:noFill/>
          <a:ln cap="flat" cmpd="sng" w="9525">
            <a:solidFill>
              <a:schemeClr val="accent1"/>
            </a:solidFill>
            <a:prstDash val="solid"/>
            <a:miter lim="800000"/>
            <a:headEnd len="sm" w="sm" type="none"/>
            <a:tailEnd len="sm" w="sm" type="none"/>
          </a:ln>
        </p:spPr>
      </p:cxnSp>
      <p:sp>
        <p:nvSpPr>
          <p:cNvPr id="92" name="Google Shape;92;p5"/>
          <p:cNvSpPr/>
          <p:nvPr/>
        </p:nvSpPr>
        <p:spPr>
          <a:xfrm>
            <a:off x="444610" y="2567760"/>
            <a:ext cx="1800000" cy="495605"/>
          </a:xfrm>
          <a:prstGeom prst="roundRect">
            <a:avLst>
              <a:gd fmla="val 2244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accent2"/>
              </a:solidFill>
              <a:latin typeface="Calibri"/>
              <a:ea typeface="Calibri"/>
              <a:cs typeface="Calibri"/>
              <a:sym typeface="Calibri"/>
            </a:endParaRPr>
          </a:p>
        </p:txBody>
      </p:sp>
      <p:sp>
        <p:nvSpPr>
          <p:cNvPr id="93" name="Google Shape;93;p5"/>
          <p:cNvSpPr txBox="1"/>
          <p:nvPr/>
        </p:nvSpPr>
        <p:spPr>
          <a:xfrm>
            <a:off x="537172" y="2752038"/>
            <a:ext cx="1614875" cy="153888"/>
          </a:xfrm>
          <a:prstGeom prst="rect">
            <a:avLst/>
          </a:prstGeom>
          <a:noFill/>
          <a:ln>
            <a:noFill/>
          </a:ln>
        </p:spPr>
        <p:txBody>
          <a:bodyPr anchorCtr="0" anchor="t" bIns="0" lIns="0" spcFirstLastPara="1" rIns="0" wrap="square" tIns="0">
            <a:spAutoFit/>
          </a:bodyPr>
          <a:lstStyle/>
          <a:p>
            <a:pPr indent="0" lvl="0" marL="8550" marR="0" rtl="0" algn="ctr">
              <a:spcBef>
                <a:spcPts val="0"/>
              </a:spcBef>
              <a:spcAft>
                <a:spcPts val="0"/>
              </a:spcAft>
              <a:buNone/>
            </a:pPr>
            <a:r>
              <a:rPr b="1" lang="en-GB" sz="1000">
                <a:solidFill>
                  <a:schemeClr val="lt1"/>
                </a:solidFill>
                <a:latin typeface="Roboto"/>
                <a:ea typeface="Roboto"/>
                <a:cs typeface="Roboto"/>
                <a:sym typeface="Roboto"/>
              </a:rPr>
              <a:t>Monthly</a:t>
            </a:r>
            <a:endParaRPr/>
          </a:p>
        </p:txBody>
      </p:sp>
      <p:cxnSp>
        <p:nvCxnSpPr>
          <p:cNvPr id="94" name="Google Shape;94;p5"/>
          <p:cNvCxnSpPr>
            <a:stCxn id="95" idx="0"/>
          </p:cNvCxnSpPr>
          <p:nvPr/>
        </p:nvCxnSpPr>
        <p:spPr>
          <a:xfrm flipH="1" rot="10800000">
            <a:off x="3233787" y="2247051"/>
            <a:ext cx="5700" cy="312000"/>
          </a:xfrm>
          <a:prstGeom prst="straightConnector1">
            <a:avLst/>
          </a:prstGeom>
          <a:noFill/>
          <a:ln cap="flat" cmpd="sng" w="9525">
            <a:solidFill>
              <a:srgbClr val="7F7F7F"/>
            </a:solidFill>
            <a:prstDash val="solid"/>
            <a:miter lim="800000"/>
            <a:headEnd len="sm" w="sm" type="none"/>
            <a:tailEnd len="sm" w="sm" type="none"/>
          </a:ln>
        </p:spPr>
      </p:cxnSp>
      <p:sp>
        <p:nvSpPr>
          <p:cNvPr id="95" name="Google Shape;95;p5"/>
          <p:cNvSpPr/>
          <p:nvPr/>
        </p:nvSpPr>
        <p:spPr>
          <a:xfrm>
            <a:off x="2333787" y="2559051"/>
            <a:ext cx="1800000" cy="495612"/>
          </a:xfrm>
          <a:prstGeom prst="roundRect">
            <a:avLst>
              <a:gd fmla="val 2244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accent2"/>
              </a:solidFill>
              <a:latin typeface="Calibri"/>
              <a:ea typeface="Calibri"/>
              <a:cs typeface="Calibri"/>
              <a:sym typeface="Calibri"/>
            </a:endParaRPr>
          </a:p>
        </p:txBody>
      </p:sp>
      <p:sp>
        <p:nvSpPr>
          <p:cNvPr id="96" name="Google Shape;96;p5"/>
          <p:cNvSpPr txBox="1"/>
          <p:nvPr/>
        </p:nvSpPr>
        <p:spPr>
          <a:xfrm>
            <a:off x="2426042" y="2672040"/>
            <a:ext cx="1614875" cy="274434"/>
          </a:xfrm>
          <a:prstGeom prst="rect">
            <a:avLst/>
          </a:prstGeom>
          <a:noFill/>
          <a:ln>
            <a:noFill/>
          </a:ln>
        </p:spPr>
        <p:txBody>
          <a:bodyPr anchorCtr="0" anchor="t" bIns="0" lIns="0" spcFirstLastPara="1" rIns="0" wrap="square" tIns="0">
            <a:spAutoFit/>
          </a:bodyPr>
          <a:lstStyle/>
          <a:p>
            <a:pPr indent="0" lvl="0" marL="8550" marR="0" rtl="0" algn="ctr">
              <a:spcBef>
                <a:spcPts val="0"/>
              </a:spcBef>
              <a:spcAft>
                <a:spcPts val="0"/>
              </a:spcAft>
              <a:buNone/>
            </a:pPr>
            <a:r>
              <a:rPr b="1" lang="en-GB" sz="1000">
                <a:solidFill>
                  <a:schemeClr val="lt1"/>
                </a:solidFill>
                <a:latin typeface="Roboto"/>
                <a:ea typeface="Roboto"/>
                <a:cs typeface="Roboto"/>
                <a:sym typeface="Roboto"/>
              </a:rPr>
              <a:t>Filing method &amp; payment:</a:t>
            </a:r>
            <a:endParaRPr/>
          </a:p>
          <a:p>
            <a:pPr indent="0" lvl="0" marL="8550" marR="0" rtl="0" algn="ctr">
              <a:spcBef>
                <a:spcPts val="100"/>
              </a:spcBef>
              <a:spcAft>
                <a:spcPts val="0"/>
              </a:spcAft>
              <a:buNone/>
            </a:pPr>
            <a:r>
              <a:rPr lang="en-GB" sz="700">
                <a:solidFill>
                  <a:schemeClr val="dk1"/>
                </a:solidFill>
                <a:latin typeface="Roboto"/>
                <a:ea typeface="Roboto"/>
                <a:cs typeface="Roboto"/>
                <a:sym typeface="Roboto"/>
              </a:rPr>
              <a:t> All filings are completed online</a:t>
            </a:r>
            <a:endParaRPr sz="700">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p:nvPr/>
        </p:nvSpPr>
        <p:spPr>
          <a:xfrm>
            <a:off x="446400" y="1858953"/>
            <a:ext cx="2635898" cy="2855165"/>
          </a:xfrm>
          <a:prstGeom prst="roundRect">
            <a:avLst>
              <a:gd fmla="val 4794" name="adj"/>
            </a:avLst>
          </a:prstGeom>
          <a:solidFill>
            <a:schemeClr val="accent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03" name="Google Shape;103;p6"/>
          <p:cNvSpPr/>
          <p:nvPr/>
        </p:nvSpPr>
        <p:spPr>
          <a:xfrm>
            <a:off x="3226922" y="1858954"/>
            <a:ext cx="2635898" cy="2855172"/>
          </a:xfrm>
          <a:prstGeom prst="roundRect">
            <a:avLst>
              <a:gd fmla="val 4794" name="adj"/>
            </a:avLst>
          </a:prstGeom>
          <a:solidFill>
            <a:schemeClr val="accent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04" name="Google Shape;104;p6"/>
          <p:cNvSpPr/>
          <p:nvPr/>
        </p:nvSpPr>
        <p:spPr>
          <a:xfrm>
            <a:off x="6013664" y="1858954"/>
            <a:ext cx="2635898" cy="2855180"/>
          </a:xfrm>
          <a:prstGeom prst="roundRect">
            <a:avLst>
              <a:gd fmla="val 4794" name="adj"/>
            </a:avLst>
          </a:prstGeom>
          <a:solidFill>
            <a:schemeClr val="accent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05" name="Google Shape;105;p6"/>
          <p:cNvSpPr txBox="1"/>
          <p:nvPr/>
        </p:nvSpPr>
        <p:spPr>
          <a:xfrm>
            <a:off x="444609" y="1022439"/>
            <a:ext cx="3718500" cy="492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Social Security System in Turkey</a:t>
            </a:r>
            <a:endParaRPr/>
          </a:p>
          <a:p>
            <a:pPr indent="0" lvl="0" marL="0" marR="0" rtl="0" algn="l">
              <a:spcBef>
                <a:spcPts val="0"/>
              </a:spcBef>
              <a:spcAft>
                <a:spcPts val="0"/>
              </a:spcAft>
              <a:buNone/>
            </a:pPr>
            <a:r>
              <a:t/>
            </a:r>
            <a:endParaRPr b="1" sz="1600">
              <a:solidFill>
                <a:schemeClr val="accent1"/>
              </a:solidFill>
              <a:latin typeface="Roboto"/>
              <a:ea typeface="Roboto"/>
              <a:cs typeface="Roboto"/>
              <a:sym typeface="Roboto"/>
            </a:endParaRPr>
          </a:p>
        </p:txBody>
      </p:sp>
      <p:sp>
        <p:nvSpPr>
          <p:cNvPr id="106" name="Google Shape;106;p6"/>
          <p:cNvSpPr txBox="1"/>
          <p:nvPr/>
        </p:nvSpPr>
        <p:spPr>
          <a:xfrm>
            <a:off x="566553" y="2357981"/>
            <a:ext cx="2395592" cy="82073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2"/>
                </a:solidFill>
                <a:latin typeface="Roboto"/>
                <a:ea typeface="Roboto"/>
                <a:cs typeface="Roboto"/>
                <a:sym typeface="Roboto"/>
              </a:rPr>
              <a:t>Authority</a:t>
            </a:r>
            <a:endParaRPr/>
          </a:p>
          <a:p>
            <a:pPr indent="0" lvl="0" marL="0" marR="0" rtl="0" algn="l">
              <a:spcBef>
                <a:spcPts val="400"/>
              </a:spcBef>
              <a:spcAft>
                <a:spcPts val="0"/>
              </a:spcAft>
              <a:buNone/>
            </a:pPr>
            <a:r>
              <a:rPr lang="en-GB" sz="1000">
                <a:solidFill>
                  <a:schemeClr val="accent1"/>
                </a:solidFill>
                <a:latin typeface="Roboto"/>
                <a:ea typeface="Roboto"/>
                <a:cs typeface="Roboto"/>
                <a:sym typeface="Roboto"/>
              </a:rPr>
              <a:t>SSI: Social Security Insurance (SSI) provides the benefit to employees such as health, unemployment and incapacity benefits to employees.</a:t>
            </a:r>
            <a:endParaRPr/>
          </a:p>
        </p:txBody>
      </p:sp>
      <p:pic>
        <p:nvPicPr>
          <p:cNvPr id="107" name="Google Shape;107;p6"/>
          <p:cNvPicPr preferRelativeResize="0"/>
          <p:nvPr/>
        </p:nvPicPr>
        <p:blipFill rotWithShape="1">
          <a:blip r:embed="rId3">
            <a:alphaModFix/>
          </a:blip>
          <a:srcRect b="0" l="0" r="0" t="0"/>
          <a:stretch/>
        </p:blipFill>
        <p:spPr>
          <a:xfrm>
            <a:off x="381000" y="407089"/>
            <a:ext cx="1474177" cy="365447"/>
          </a:xfrm>
          <a:prstGeom prst="rect">
            <a:avLst/>
          </a:prstGeom>
          <a:noFill/>
          <a:ln>
            <a:noFill/>
          </a:ln>
        </p:spPr>
      </p:pic>
      <p:cxnSp>
        <p:nvCxnSpPr>
          <p:cNvPr id="108" name="Google Shape;108;p6"/>
          <p:cNvCxnSpPr/>
          <p:nvPr/>
        </p:nvCxnSpPr>
        <p:spPr>
          <a:xfrm>
            <a:off x="446399" y="1389639"/>
            <a:ext cx="3137558" cy="0"/>
          </a:xfrm>
          <a:prstGeom prst="straightConnector1">
            <a:avLst/>
          </a:prstGeom>
          <a:noFill/>
          <a:ln cap="flat" cmpd="sng" w="15875">
            <a:solidFill>
              <a:schemeClr val="accent3"/>
            </a:solidFill>
            <a:prstDash val="solid"/>
            <a:miter lim="800000"/>
            <a:headEnd len="sm" w="sm" type="none"/>
            <a:tailEnd len="sm" w="sm" type="none"/>
          </a:ln>
        </p:spPr>
      </p:cxnSp>
      <p:sp>
        <p:nvSpPr>
          <p:cNvPr id="109" name="Google Shape;109;p6"/>
          <p:cNvSpPr txBox="1"/>
          <p:nvPr/>
        </p:nvSpPr>
        <p:spPr>
          <a:xfrm>
            <a:off x="129029" y="4760102"/>
            <a:ext cx="499621" cy="27384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900">
                <a:solidFill>
                  <a:schemeClr val="accent1"/>
                </a:solidFill>
                <a:latin typeface="Roboto"/>
                <a:ea typeface="Roboto"/>
                <a:cs typeface="Roboto"/>
                <a:sym typeface="Roboto"/>
              </a:rPr>
              <a:t>‹#›</a:t>
            </a:fld>
            <a:endParaRPr sz="900">
              <a:solidFill>
                <a:schemeClr val="accent1"/>
              </a:solidFill>
              <a:latin typeface="Roboto"/>
              <a:ea typeface="Roboto"/>
              <a:cs typeface="Roboto"/>
              <a:sym typeface="Roboto"/>
            </a:endParaRPr>
          </a:p>
        </p:txBody>
      </p:sp>
      <p:sp>
        <p:nvSpPr>
          <p:cNvPr id="110" name="Google Shape;110;p6"/>
          <p:cNvSpPr txBox="1"/>
          <p:nvPr/>
        </p:nvSpPr>
        <p:spPr>
          <a:xfrm>
            <a:off x="3347871" y="2357981"/>
            <a:ext cx="2394000" cy="82073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2"/>
                </a:solidFill>
                <a:latin typeface="Roboto"/>
                <a:ea typeface="Roboto"/>
                <a:cs typeface="Roboto"/>
                <a:sym typeface="Roboto"/>
              </a:rPr>
              <a:t>Employment Income</a:t>
            </a:r>
            <a:endParaRPr/>
          </a:p>
          <a:p>
            <a:pPr indent="0" lvl="0" marL="0" marR="0" rtl="0" algn="l">
              <a:spcBef>
                <a:spcPts val="400"/>
              </a:spcBef>
              <a:spcAft>
                <a:spcPts val="0"/>
              </a:spcAft>
              <a:buNone/>
            </a:pPr>
            <a:r>
              <a:rPr lang="en-GB" sz="1000">
                <a:solidFill>
                  <a:schemeClr val="accent1"/>
                </a:solidFill>
                <a:latin typeface="Roboto"/>
                <a:ea typeface="Roboto"/>
                <a:cs typeface="Roboto"/>
                <a:sym typeface="Roboto"/>
              </a:rPr>
              <a:t>Contributions are based on all elements of salaries, emoluments, allowances and all other benefits, in cash or in kind, related to the quality of employee.</a:t>
            </a:r>
            <a:endParaRPr/>
          </a:p>
        </p:txBody>
      </p:sp>
      <p:sp>
        <p:nvSpPr>
          <p:cNvPr id="111" name="Google Shape;111;p6"/>
          <p:cNvSpPr txBox="1"/>
          <p:nvPr/>
        </p:nvSpPr>
        <p:spPr>
          <a:xfrm>
            <a:off x="6134613" y="2357981"/>
            <a:ext cx="2394000" cy="105157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2"/>
                </a:solidFill>
                <a:latin typeface="Roboto"/>
                <a:ea typeface="Roboto"/>
                <a:cs typeface="Roboto"/>
                <a:sym typeface="Roboto"/>
              </a:rPr>
              <a:t>Contribution Rates </a:t>
            </a:r>
            <a:endParaRPr/>
          </a:p>
          <a:p>
            <a:pPr indent="0" lvl="0" marL="0" marR="0" rtl="0" algn="l">
              <a:spcBef>
                <a:spcPts val="400"/>
              </a:spcBef>
              <a:spcAft>
                <a:spcPts val="0"/>
              </a:spcAft>
              <a:buNone/>
            </a:pPr>
            <a:r>
              <a:rPr lang="en-GB" sz="1000">
                <a:solidFill>
                  <a:schemeClr val="accent1"/>
                </a:solidFill>
                <a:latin typeface="Roboto"/>
                <a:ea typeface="Roboto"/>
                <a:cs typeface="Roboto"/>
                <a:sym typeface="Roboto"/>
              </a:rPr>
              <a:t>The rate of social security contributions is fixed at 37.75% distributed as follows: </a:t>
            </a:r>
            <a:endParaRPr/>
          </a:p>
          <a:p>
            <a:pPr indent="-171450" lvl="0" marL="171450" marR="0" rtl="0" algn="l">
              <a:spcBef>
                <a:spcPts val="850"/>
              </a:spcBef>
              <a:spcAft>
                <a:spcPts val="0"/>
              </a:spcAft>
              <a:buClr>
                <a:schemeClr val="accent1"/>
              </a:buClr>
              <a:buSzPts val="1000"/>
              <a:buFont typeface="Arial"/>
              <a:buChar char="•"/>
            </a:pPr>
            <a:r>
              <a:rPr lang="en-GB" sz="1000">
                <a:solidFill>
                  <a:schemeClr val="accent1"/>
                </a:solidFill>
                <a:latin typeface="Roboto"/>
                <a:ea typeface="Roboto"/>
                <a:cs typeface="Roboto"/>
                <a:sym typeface="Roboto"/>
              </a:rPr>
              <a:t>22.75% payable by the employer</a:t>
            </a:r>
            <a:endParaRPr/>
          </a:p>
          <a:p>
            <a:pPr indent="-171450" lvl="0" marL="171450" marR="0" rtl="0" algn="l">
              <a:spcBef>
                <a:spcPts val="850"/>
              </a:spcBef>
              <a:spcAft>
                <a:spcPts val="0"/>
              </a:spcAft>
              <a:buClr>
                <a:schemeClr val="accent1"/>
              </a:buClr>
              <a:buSzPts val="1000"/>
              <a:buFont typeface="Arial"/>
              <a:buChar char="•"/>
            </a:pPr>
            <a:r>
              <a:rPr lang="en-GB" sz="1000">
                <a:solidFill>
                  <a:schemeClr val="accent1"/>
                </a:solidFill>
                <a:latin typeface="Roboto"/>
                <a:ea typeface="Roboto"/>
                <a:cs typeface="Roboto"/>
                <a:sym typeface="Roboto"/>
              </a:rPr>
              <a:t>15% payable by the employee </a:t>
            </a:r>
            <a:endParaRPr sz="1000">
              <a:solidFill>
                <a:schemeClr val="accent1"/>
              </a:solidFill>
              <a:latin typeface="Roboto Light"/>
              <a:ea typeface="Roboto Light"/>
              <a:cs typeface="Roboto Light"/>
              <a:sym typeface="Roboto Light"/>
            </a:endParaRPr>
          </a:p>
        </p:txBody>
      </p:sp>
      <p:sp>
        <p:nvSpPr>
          <p:cNvPr id="112" name="Google Shape;112;p6"/>
          <p:cNvSpPr/>
          <p:nvPr/>
        </p:nvSpPr>
        <p:spPr>
          <a:xfrm>
            <a:off x="1456439" y="1607722"/>
            <a:ext cx="615820" cy="61582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3" name="Google Shape;113;p6"/>
          <p:cNvSpPr/>
          <p:nvPr/>
        </p:nvSpPr>
        <p:spPr>
          <a:xfrm>
            <a:off x="4236961" y="1607722"/>
            <a:ext cx="615820" cy="61582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4" name="Google Shape;114;p6"/>
          <p:cNvSpPr/>
          <p:nvPr/>
        </p:nvSpPr>
        <p:spPr>
          <a:xfrm>
            <a:off x="7023703" y="1607722"/>
            <a:ext cx="615820" cy="61582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15" name="Google Shape;115;p6"/>
          <p:cNvPicPr preferRelativeResize="0"/>
          <p:nvPr/>
        </p:nvPicPr>
        <p:blipFill rotWithShape="1">
          <a:blip r:embed="rId4">
            <a:alphaModFix/>
          </a:blip>
          <a:srcRect b="0" l="0" r="0" t="0"/>
          <a:stretch/>
        </p:blipFill>
        <p:spPr>
          <a:xfrm>
            <a:off x="1571200" y="1686435"/>
            <a:ext cx="398738" cy="398738"/>
          </a:xfrm>
          <a:prstGeom prst="rect">
            <a:avLst/>
          </a:prstGeom>
          <a:noFill/>
          <a:ln>
            <a:noFill/>
          </a:ln>
        </p:spPr>
      </p:pic>
      <p:pic>
        <p:nvPicPr>
          <p:cNvPr id="116" name="Google Shape;116;p6"/>
          <p:cNvPicPr preferRelativeResize="0"/>
          <p:nvPr/>
        </p:nvPicPr>
        <p:blipFill rotWithShape="1">
          <a:blip r:embed="rId5">
            <a:alphaModFix/>
          </a:blip>
          <a:srcRect b="0" l="0" r="0" t="0"/>
          <a:stretch/>
        </p:blipFill>
        <p:spPr>
          <a:xfrm>
            <a:off x="4357741" y="1686435"/>
            <a:ext cx="391152" cy="422032"/>
          </a:xfrm>
          <a:prstGeom prst="rect">
            <a:avLst/>
          </a:prstGeom>
          <a:noFill/>
          <a:ln>
            <a:noFill/>
          </a:ln>
        </p:spPr>
      </p:pic>
      <p:pic>
        <p:nvPicPr>
          <p:cNvPr id="117" name="Google Shape;117;p6"/>
          <p:cNvPicPr preferRelativeResize="0"/>
          <p:nvPr/>
        </p:nvPicPr>
        <p:blipFill rotWithShape="1">
          <a:blip r:embed="rId6">
            <a:alphaModFix/>
          </a:blip>
          <a:srcRect b="0" l="0" r="0" t="0"/>
          <a:stretch/>
        </p:blipFill>
        <p:spPr>
          <a:xfrm>
            <a:off x="7125044" y="1703449"/>
            <a:ext cx="417030" cy="4170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7"/>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24" name="Google Shape;124;p7"/>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person holding a pen and paper&#10;&#10;Description automatically generated" id="125" name="Google Shape;125;p7"/>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
        <p:nvSpPr>
          <p:cNvPr id="126" name="Google Shape;126;p7"/>
          <p:cNvSpPr txBox="1"/>
          <p:nvPr/>
        </p:nvSpPr>
        <p:spPr>
          <a:xfrm>
            <a:off x="1046285" y="1707782"/>
            <a:ext cx="4343400"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2"/>
                </a:solidFill>
                <a:latin typeface="Roboto"/>
                <a:ea typeface="Roboto"/>
                <a:cs typeface="Roboto"/>
                <a:sym typeface="Roboto"/>
              </a:rPr>
              <a:t>Quarterly submissions</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Declaration must be completed till the 23rd of the following month.</a:t>
            </a:r>
            <a:endParaRPr/>
          </a:p>
        </p:txBody>
      </p:sp>
      <p:sp>
        <p:nvSpPr>
          <p:cNvPr id="127" name="Google Shape;127;p7"/>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Social Security Compliance in Turkey</a:t>
            </a:r>
            <a:endParaRPr b="1" sz="1600">
              <a:solidFill>
                <a:schemeClr val="accent2"/>
              </a:solidFill>
              <a:latin typeface="Roboto"/>
              <a:ea typeface="Roboto"/>
              <a:cs typeface="Roboto"/>
              <a:sym typeface="Roboto"/>
            </a:endParaRPr>
          </a:p>
        </p:txBody>
      </p:sp>
      <p:cxnSp>
        <p:nvCxnSpPr>
          <p:cNvPr id="128" name="Google Shape;128;p7"/>
          <p:cNvCxnSpPr/>
          <p:nvPr/>
        </p:nvCxnSpPr>
        <p:spPr>
          <a:xfrm>
            <a:off x="446400" y="1396493"/>
            <a:ext cx="3510137" cy="0"/>
          </a:xfrm>
          <a:prstGeom prst="straightConnector1">
            <a:avLst/>
          </a:prstGeom>
          <a:noFill/>
          <a:ln cap="flat" cmpd="sng" w="15875">
            <a:solidFill>
              <a:schemeClr val="accent3"/>
            </a:solidFill>
            <a:prstDash val="solid"/>
            <a:miter lim="800000"/>
            <a:headEnd len="sm" w="sm" type="none"/>
            <a:tailEnd len="sm" w="sm" type="none"/>
          </a:ln>
        </p:spPr>
      </p:cxnSp>
      <p:sp>
        <p:nvSpPr>
          <p:cNvPr id="129" name="Google Shape;129;p7"/>
          <p:cNvSpPr txBox="1"/>
          <p:nvPr/>
        </p:nvSpPr>
        <p:spPr>
          <a:xfrm>
            <a:off x="1046285" y="2371298"/>
            <a:ext cx="4343400" cy="72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2"/>
                </a:solidFill>
                <a:latin typeface="Roboto"/>
                <a:ea typeface="Roboto"/>
                <a:cs typeface="Roboto"/>
                <a:sym typeface="Roboto"/>
              </a:rPr>
              <a:t>Form submission</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1 - Fill out and signed document VUK122sirku_ek1.</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2 - Physically bring the completed document VUK122sirku_ek1 to the tax office to apply for a new SSI / Tax credentials.</a:t>
            </a:r>
            <a:endParaRPr/>
          </a:p>
        </p:txBody>
      </p:sp>
      <p:sp>
        <p:nvSpPr>
          <p:cNvPr id="130" name="Google Shape;130;p7"/>
          <p:cNvSpPr txBox="1"/>
          <p:nvPr/>
        </p:nvSpPr>
        <p:spPr>
          <a:xfrm>
            <a:off x="1046285" y="3431988"/>
            <a:ext cx="4343400"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Fines &amp; penalties</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Employers who fail to submit their contributions within the set deadline bear a late payment penalty of 5,004 TL for each month of delay or fraction of a month if they have voluntarily filed their declaration of wages.</a:t>
            </a:r>
            <a:endParaRPr/>
          </a:p>
        </p:txBody>
      </p:sp>
      <p:cxnSp>
        <p:nvCxnSpPr>
          <p:cNvPr id="131" name="Google Shape;131;p7"/>
          <p:cNvCxnSpPr>
            <a:stCxn id="132" idx="4"/>
          </p:cNvCxnSpPr>
          <p:nvPr/>
        </p:nvCxnSpPr>
        <p:spPr>
          <a:xfrm>
            <a:off x="712300" y="1862458"/>
            <a:ext cx="0" cy="1717500"/>
          </a:xfrm>
          <a:prstGeom prst="straightConnector1">
            <a:avLst/>
          </a:prstGeom>
          <a:noFill/>
          <a:ln cap="flat" cmpd="sng" w="15875">
            <a:solidFill>
              <a:schemeClr val="accent2"/>
            </a:solidFill>
            <a:prstDash val="solid"/>
            <a:miter lim="800000"/>
            <a:headEnd len="sm" w="sm" type="none"/>
            <a:tailEnd len="sm" w="sm" type="none"/>
          </a:ln>
        </p:spPr>
      </p:cxnSp>
      <p:sp>
        <p:nvSpPr>
          <p:cNvPr id="133" name="Google Shape;133;p7"/>
          <p:cNvSpPr/>
          <p:nvPr/>
        </p:nvSpPr>
        <p:spPr>
          <a:xfrm>
            <a:off x="628587" y="3430916"/>
            <a:ext cx="167425" cy="16742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4" name="Google Shape;134;p7"/>
          <p:cNvSpPr/>
          <p:nvPr/>
        </p:nvSpPr>
        <p:spPr>
          <a:xfrm>
            <a:off x="628587" y="2364734"/>
            <a:ext cx="167425" cy="16742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2" name="Google Shape;132;p7"/>
          <p:cNvSpPr/>
          <p:nvPr/>
        </p:nvSpPr>
        <p:spPr>
          <a:xfrm>
            <a:off x="628587" y="1695033"/>
            <a:ext cx="167425" cy="16742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5" name="Google Shape;135;p7"/>
          <p:cNvSpPr txBox="1"/>
          <p:nvPr/>
        </p:nvSpPr>
        <p:spPr>
          <a:xfrm>
            <a:off x="423184" y="1707782"/>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2"/>
                </a:solidFill>
                <a:latin typeface="Roboto Light"/>
                <a:ea typeface="Roboto Light"/>
                <a:cs typeface="Roboto Light"/>
                <a:sym typeface="Roboto Light"/>
              </a:rPr>
              <a:t>1</a:t>
            </a:r>
            <a:endParaRPr sz="1000">
              <a:solidFill>
                <a:schemeClr val="accent1"/>
              </a:solidFill>
              <a:latin typeface="Roboto Light"/>
              <a:ea typeface="Roboto Light"/>
              <a:cs typeface="Roboto Light"/>
              <a:sym typeface="Roboto Light"/>
            </a:endParaRPr>
          </a:p>
        </p:txBody>
      </p:sp>
      <p:sp>
        <p:nvSpPr>
          <p:cNvPr id="136" name="Google Shape;136;p7"/>
          <p:cNvSpPr txBox="1"/>
          <p:nvPr/>
        </p:nvSpPr>
        <p:spPr>
          <a:xfrm>
            <a:off x="423184" y="2371298"/>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2"/>
                </a:solidFill>
                <a:latin typeface="Roboto Light"/>
                <a:ea typeface="Roboto Light"/>
                <a:cs typeface="Roboto Light"/>
                <a:sym typeface="Roboto Light"/>
              </a:rPr>
              <a:t>2</a:t>
            </a:r>
            <a:endParaRPr sz="1000">
              <a:solidFill>
                <a:schemeClr val="accent1"/>
              </a:solidFill>
              <a:latin typeface="Roboto Light"/>
              <a:ea typeface="Roboto Light"/>
              <a:cs typeface="Roboto Light"/>
              <a:sym typeface="Roboto Light"/>
            </a:endParaRPr>
          </a:p>
        </p:txBody>
      </p:sp>
      <p:sp>
        <p:nvSpPr>
          <p:cNvPr id="137" name="Google Shape;137;p7"/>
          <p:cNvSpPr txBox="1"/>
          <p:nvPr/>
        </p:nvSpPr>
        <p:spPr>
          <a:xfrm>
            <a:off x="423184" y="3431988"/>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3"/>
                </a:solidFill>
                <a:latin typeface="Roboto Light"/>
                <a:ea typeface="Roboto Light"/>
                <a:cs typeface="Roboto Light"/>
                <a:sym typeface="Roboto Light"/>
              </a:rPr>
              <a:t>3</a:t>
            </a:r>
            <a:endParaRPr sz="1000">
              <a:solidFill>
                <a:schemeClr val="accent3"/>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p:nvPr/>
        </p:nvSpPr>
        <p:spPr>
          <a:xfrm>
            <a:off x="0" y="1676404"/>
            <a:ext cx="9144000" cy="3467096"/>
          </a:xfrm>
          <a:prstGeom prst="rect">
            <a:avLst/>
          </a:prstGeom>
          <a:gradFill>
            <a:gsLst>
              <a:gs pos="0">
                <a:schemeClr val="accent2"/>
              </a:gs>
              <a:gs pos="100000">
                <a:schemeClr val="accent3"/>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43" name="Google Shape;143;p8"/>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44" name="Google Shape;144;p8"/>
          <p:cNvSpPr txBox="1"/>
          <p:nvPr/>
        </p:nvSpPr>
        <p:spPr>
          <a:xfrm>
            <a:off x="46254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Labor Law Fundamentals in Turkey</a:t>
            </a:r>
            <a:endParaRPr/>
          </a:p>
        </p:txBody>
      </p:sp>
      <p:cxnSp>
        <p:nvCxnSpPr>
          <p:cNvPr id="145" name="Google Shape;145;p8"/>
          <p:cNvCxnSpPr/>
          <p:nvPr/>
        </p:nvCxnSpPr>
        <p:spPr>
          <a:xfrm>
            <a:off x="458184" y="1396493"/>
            <a:ext cx="3304118" cy="0"/>
          </a:xfrm>
          <a:prstGeom prst="straightConnector1">
            <a:avLst/>
          </a:prstGeom>
          <a:noFill/>
          <a:ln cap="flat" cmpd="sng" w="15875">
            <a:solidFill>
              <a:schemeClr val="accent3"/>
            </a:solidFill>
            <a:prstDash val="solid"/>
            <a:miter lim="800000"/>
            <a:headEnd len="sm" w="sm" type="none"/>
            <a:tailEnd len="sm" w="sm" type="none"/>
          </a:ln>
        </p:spPr>
      </p:cxnSp>
      <p:pic>
        <p:nvPicPr>
          <p:cNvPr descr="A hand holding a bag of money&#10;&#10;Description automatically generated" id="146" name="Google Shape;146;p8"/>
          <p:cNvPicPr preferRelativeResize="0"/>
          <p:nvPr/>
        </p:nvPicPr>
        <p:blipFill rotWithShape="1">
          <a:blip r:embed="rId4">
            <a:alphaModFix/>
          </a:blip>
          <a:srcRect b="0" l="0" r="0" t="0"/>
          <a:stretch/>
        </p:blipFill>
        <p:spPr>
          <a:xfrm>
            <a:off x="476114" y="2038998"/>
            <a:ext cx="520700" cy="520700"/>
          </a:xfrm>
          <a:prstGeom prst="rect">
            <a:avLst/>
          </a:prstGeom>
          <a:noFill/>
          <a:ln>
            <a:noFill/>
          </a:ln>
        </p:spPr>
      </p:pic>
      <p:sp>
        <p:nvSpPr>
          <p:cNvPr id="147" name="Google Shape;147;p8"/>
          <p:cNvSpPr txBox="1"/>
          <p:nvPr/>
        </p:nvSpPr>
        <p:spPr>
          <a:xfrm>
            <a:off x="459420" y="2694370"/>
            <a:ext cx="1683146" cy="106695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Minimum </a:t>
            </a:r>
            <a:endParaRPr/>
          </a:p>
          <a:p>
            <a:pPr indent="0" lvl="0" marL="0" marR="0" rtl="0" algn="l">
              <a:spcBef>
                <a:spcPts val="0"/>
              </a:spcBef>
              <a:spcAft>
                <a:spcPts val="0"/>
              </a:spcAft>
              <a:buNone/>
            </a:pPr>
            <a:r>
              <a:rPr b="1" lang="en-GB" sz="1800">
                <a:solidFill>
                  <a:schemeClr val="lt1"/>
                </a:solidFill>
                <a:latin typeface="Roboto"/>
                <a:ea typeface="Roboto"/>
                <a:cs typeface="Roboto"/>
                <a:sym typeface="Roboto"/>
              </a:rPr>
              <a:t>Wage</a:t>
            </a:r>
            <a:endParaRPr/>
          </a:p>
          <a:p>
            <a:pPr indent="0" lvl="0" marL="0" marR="0" rtl="0" algn="l">
              <a:spcBef>
                <a:spcPts val="1200"/>
              </a:spcBef>
              <a:spcAft>
                <a:spcPts val="0"/>
              </a:spcAft>
              <a:buNone/>
            </a:pPr>
            <a:r>
              <a:rPr lang="en-GB" sz="1000">
                <a:solidFill>
                  <a:schemeClr val="lt1"/>
                </a:solidFill>
                <a:latin typeface="Roboto Light"/>
                <a:ea typeface="Roboto Light"/>
                <a:cs typeface="Roboto Light"/>
                <a:sym typeface="Roboto Light"/>
              </a:rPr>
              <a:t>Per month gross: 20,002.50</a:t>
            </a:r>
            <a:endParaRPr/>
          </a:p>
          <a:p>
            <a:pPr indent="0" lvl="0" marL="0" marR="0" rtl="0" algn="l">
              <a:spcBef>
                <a:spcPts val="400"/>
              </a:spcBef>
              <a:spcAft>
                <a:spcPts val="0"/>
              </a:spcAft>
              <a:buNone/>
            </a:pPr>
            <a:r>
              <a:rPr lang="en-GB" sz="1000">
                <a:solidFill>
                  <a:schemeClr val="lt1"/>
                </a:solidFill>
                <a:latin typeface="Roboto Light"/>
                <a:ea typeface="Roboto Light"/>
                <a:cs typeface="Roboto Light"/>
                <a:sym typeface="Roboto Light"/>
              </a:rPr>
              <a:t>Per month net: 17,002.12</a:t>
            </a:r>
            <a:endParaRPr/>
          </a:p>
        </p:txBody>
      </p:sp>
      <p:cxnSp>
        <p:nvCxnSpPr>
          <p:cNvPr id="148" name="Google Shape;148;p8"/>
          <p:cNvCxnSpPr/>
          <p:nvPr/>
        </p:nvCxnSpPr>
        <p:spPr>
          <a:xfrm>
            <a:off x="458184" y="3323906"/>
            <a:ext cx="659904" cy="0"/>
          </a:xfrm>
          <a:prstGeom prst="straightConnector1">
            <a:avLst/>
          </a:prstGeom>
          <a:noFill/>
          <a:ln cap="flat" cmpd="sng" w="15875">
            <a:solidFill>
              <a:schemeClr val="lt1"/>
            </a:solidFill>
            <a:prstDash val="solid"/>
            <a:miter lim="800000"/>
            <a:headEnd len="sm" w="sm" type="none"/>
            <a:tailEnd len="sm" w="sm" type="none"/>
          </a:ln>
        </p:spPr>
      </p:cxnSp>
      <p:pic>
        <p:nvPicPr>
          <p:cNvPr id="149" name="Google Shape;149;p8"/>
          <p:cNvPicPr preferRelativeResize="0"/>
          <p:nvPr/>
        </p:nvPicPr>
        <p:blipFill rotWithShape="1">
          <a:blip r:embed="rId5">
            <a:alphaModFix/>
          </a:blip>
          <a:srcRect b="0" l="0" r="0" t="0"/>
          <a:stretch/>
        </p:blipFill>
        <p:spPr>
          <a:xfrm>
            <a:off x="2636608" y="2038998"/>
            <a:ext cx="520700" cy="520700"/>
          </a:xfrm>
          <a:prstGeom prst="rect">
            <a:avLst/>
          </a:prstGeom>
          <a:noFill/>
          <a:ln>
            <a:noFill/>
          </a:ln>
        </p:spPr>
      </p:pic>
      <p:sp>
        <p:nvSpPr>
          <p:cNvPr id="150" name="Google Shape;150;p8"/>
          <p:cNvSpPr txBox="1"/>
          <p:nvPr/>
        </p:nvSpPr>
        <p:spPr>
          <a:xfrm>
            <a:off x="2619914" y="2694370"/>
            <a:ext cx="1683146" cy="16312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Contract  </a:t>
            </a:r>
            <a:endParaRPr/>
          </a:p>
          <a:p>
            <a:pPr indent="0" lvl="0" marL="0" marR="0" rtl="0" algn="l">
              <a:spcBef>
                <a:spcPts val="0"/>
              </a:spcBef>
              <a:spcAft>
                <a:spcPts val="0"/>
              </a:spcAft>
              <a:buNone/>
            </a:pPr>
            <a:r>
              <a:rPr b="1" lang="en-GB" sz="1800">
                <a:solidFill>
                  <a:schemeClr val="lt1"/>
                </a:solidFill>
                <a:latin typeface="Roboto"/>
                <a:ea typeface="Roboto"/>
                <a:cs typeface="Roboto"/>
                <a:sym typeface="Roboto"/>
              </a:rPr>
              <a:t>Types</a:t>
            </a:r>
            <a:endParaRPr/>
          </a:p>
          <a:p>
            <a:pPr indent="0" lvl="0" marL="0" marR="0" rtl="0" algn="l">
              <a:spcBef>
                <a:spcPts val="1200"/>
              </a:spcBef>
              <a:spcAft>
                <a:spcPts val="0"/>
              </a:spcAft>
              <a:buNone/>
            </a:pPr>
            <a:r>
              <a:rPr lang="en-GB" sz="1000">
                <a:solidFill>
                  <a:schemeClr val="lt1"/>
                </a:solidFill>
                <a:latin typeface="Roboto Light"/>
                <a:ea typeface="Roboto Light"/>
                <a:cs typeface="Roboto Light"/>
                <a:sym typeface="Roboto Light"/>
              </a:rPr>
              <a:t>Open Ended Contract</a:t>
            </a:r>
            <a:endParaRPr/>
          </a:p>
          <a:p>
            <a:pPr indent="0" lvl="0" marL="0" marR="0" rtl="0" algn="l">
              <a:spcBef>
                <a:spcPts val="400"/>
              </a:spcBef>
              <a:spcAft>
                <a:spcPts val="0"/>
              </a:spcAft>
              <a:buNone/>
            </a:pPr>
            <a:r>
              <a:rPr lang="en-GB" sz="1000">
                <a:solidFill>
                  <a:schemeClr val="lt1"/>
                </a:solidFill>
                <a:latin typeface="Roboto Light"/>
                <a:ea typeface="Roboto Light"/>
                <a:cs typeface="Roboto Light"/>
                <a:sym typeface="Roboto Light"/>
              </a:rPr>
              <a:t>Fixed Term Contract </a:t>
            </a:r>
            <a:endParaRPr/>
          </a:p>
          <a:p>
            <a:pPr indent="0" lvl="0" marL="0" marR="0" rtl="0" algn="l">
              <a:spcBef>
                <a:spcPts val="400"/>
              </a:spcBef>
              <a:spcAft>
                <a:spcPts val="0"/>
              </a:spcAft>
              <a:buNone/>
            </a:pPr>
            <a:r>
              <a:rPr lang="en-GB" sz="1000">
                <a:solidFill>
                  <a:schemeClr val="lt1"/>
                </a:solidFill>
                <a:latin typeface="Roboto Light"/>
                <a:ea typeface="Roboto Light"/>
                <a:cs typeface="Roboto Light"/>
                <a:sym typeface="Roboto Light"/>
              </a:rPr>
              <a:t>Part-time </a:t>
            </a:r>
            <a:endParaRPr/>
          </a:p>
          <a:p>
            <a:pPr indent="0" lvl="0" marL="0" marR="0" rtl="0" algn="l">
              <a:spcBef>
                <a:spcPts val="400"/>
              </a:spcBef>
              <a:spcAft>
                <a:spcPts val="0"/>
              </a:spcAft>
              <a:buNone/>
            </a:pPr>
            <a:r>
              <a:rPr lang="en-GB" sz="1000">
                <a:solidFill>
                  <a:schemeClr val="lt1"/>
                </a:solidFill>
                <a:latin typeface="Roboto Light"/>
                <a:ea typeface="Roboto Light"/>
                <a:cs typeface="Roboto Light"/>
                <a:sym typeface="Roboto Light"/>
              </a:rPr>
              <a:t>Full-time employment contracts</a:t>
            </a:r>
            <a:endParaRPr/>
          </a:p>
        </p:txBody>
      </p:sp>
      <p:cxnSp>
        <p:nvCxnSpPr>
          <p:cNvPr id="151" name="Google Shape;151;p8"/>
          <p:cNvCxnSpPr/>
          <p:nvPr/>
        </p:nvCxnSpPr>
        <p:spPr>
          <a:xfrm>
            <a:off x="2618678" y="3323906"/>
            <a:ext cx="659904" cy="0"/>
          </a:xfrm>
          <a:prstGeom prst="straightConnector1">
            <a:avLst/>
          </a:prstGeom>
          <a:noFill/>
          <a:ln cap="flat" cmpd="sng" w="15875">
            <a:solidFill>
              <a:schemeClr val="lt1"/>
            </a:solidFill>
            <a:prstDash val="solid"/>
            <a:miter lim="800000"/>
            <a:headEnd len="sm" w="sm" type="none"/>
            <a:tailEnd len="sm" w="sm" type="none"/>
          </a:ln>
        </p:spPr>
      </p:cxnSp>
      <p:pic>
        <p:nvPicPr>
          <p:cNvPr id="152" name="Google Shape;152;p8"/>
          <p:cNvPicPr preferRelativeResize="0"/>
          <p:nvPr/>
        </p:nvPicPr>
        <p:blipFill rotWithShape="1">
          <a:blip r:embed="rId6">
            <a:alphaModFix/>
          </a:blip>
          <a:srcRect b="0" l="0" r="0" t="0"/>
          <a:stretch/>
        </p:blipFill>
        <p:spPr>
          <a:xfrm>
            <a:off x="4815032" y="2038998"/>
            <a:ext cx="520700" cy="520700"/>
          </a:xfrm>
          <a:prstGeom prst="rect">
            <a:avLst/>
          </a:prstGeom>
          <a:noFill/>
          <a:ln>
            <a:noFill/>
          </a:ln>
        </p:spPr>
      </p:pic>
      <p:sp>
        <p:nvSpPr>
          <p:cNvPr id="153" name="Google Shape;153;p8"/>
          <p:cNvSpPr txBox="1"/>
          <p:nvPr/>
        </p:nvSpPr>
        <p:spPr>
          <a:xfrm>
            <a:off x="4798338" y="2694370"/>
            <a:ext cx="1683146" cy="116955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Working </a:t>
            </a:r>
            <a:endParaRPr/>
          </a:p>
          <a:p>
            <a:pPr indent="0" lvl="0" marL="0" marR="0" rtl="0" algn="l">
              <a:spcBef>
                <a:spcPts val="0"/>
              </a:spcBef>
              <a:spcAft>
                <a:spcPts val="0"/>
              </a:spcAft>
              <a:buNone/>
            </a:pPr>
            <a:r>
              <a:rPr b="1" lang="en-GB" sz="1800">
                <a:solidFill>
                  <a:schemeClr val="lt1"/>
                </a:solidFill>
                <a:latin typeface="Roboto"/>
                <a:ea typeface="Roboto"/>
                <a:cs typeface="Roboto"/>
                <a:sym typeface="Roboto"/>
              </a:rPr>
              <a:t>Hours</a:t>
            </a:r>
            <a:endParaRPr/>
          </a:p>
          <a:p>
            <a:pPr indent="0" lvl="0" marL="0" marR="0" rtl="0" algn="l">
              <a:spcBef>
                <a:spcPts val="1200"/>
              </a:spcBef>
              <a:spcAft>
                <a:spcPts val="0"/>
              </a:spcAft>
              <a:buNone/>
            </a:pPr>
            <a:r>
              <a:rPr lang="en-GB" sz="1000">
                <a:solidFill>
                  <a:schemeClr val="lt1"/>
                </a:solidFill>
                <a:latin typeface="Roboto Light"/>
                <a:ea typeface="Roboto Light"/>
                <a:cs typeface="Roboto Light"/>
                <a:sym typeface="Roboto Light"/>
              </a:rPr>
              <a:t>Weekly 45 hours, it can vary between 40 to 45 depending on business practice.</a:t>
            </a:r>
            <a:endParaRPr/>
          </a:p>
        </p:txBody>
      </p:sp>
      <p:cxnSp>
        <p:nvCxnSpPr>
          <p:cNvPr id="154" name="Google Shape;154;p8"/>
          <p:cNvCxnSpPr/>
          <p:nvPr/>
        </p:nvCxnSpPr>
        <p:spPr>
          <a:xfrm>
            <a:off x="4797102" y="3323906"/>
            <a:ext cx="659904" cy="0"/>
          </a:xfrm>
          <a:prstGeom prst="straightConnector1">
            <a:avLst/>
          </a:prstGeom>
          <a:noFill/>
          <a:ln cap="flat" cmpd="sng" w="15875">
            <a:solidFill>
              <a:schemeClr val="lt1"/>
            </a:solidFill>
            <a:prstDash val="solid"/>
            <a:miter lim="800000"/>
            <a:headEnd len="sm" w="sm" type="none"/>
            <a:tailEnd len="sm" w="sm" type="none"/>
          </a:ln>
        </p:spPr>
      </p:cxnSp>
      <p:pic>
        <p:nvPicPr>
          <p:cNvPr id="155" name="Google Shape;155;p8"/>
          <p:cNvPicPr preferRelativeResize="0"/>
          <p:nvPr/>
        </p:nvPicPr>
        <p:blipFill rotWithShape="1">
          <a:blip r:embed="rId7">
            <a:alphaModFix/>
          </a:blip>
          <a:srcRect b="0" l="0" r="0" t="0"/>
          <a:stretch/>
        </p:blipFill>
        <p:spPr>
          <a:xfrm>
            <a:off x="6975527" y="2038998"/>
            <a:ext cx="520700" cy="520700"/>
          </a:xfrm>
          <a:prstGeom prst="rect">
            <a:avLst/>
          </a:prstGeom>
          <a:noFill/>
          <a:ln>
            <a:noFill/>
          </a:ln>
        </p:spPr>
      </p:pic>
      <p:sp>
        <p:nvSpPr>
          <p:cNvPr id="156" name="Google Shape;156;p8"/>
          <p:cNvSpPr txBox="1"/>
          <p:nvPr/>
        </p:nvSpPr>
        <p:spPr>
          <a:xfrm>
            <a:off x="6958833" y="2694370"/>
            <a:ext cx="1548674" cy="209288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Probation </a:t>
            </a:r>
            <a:endParaRPr/>
          </a:p>
          <a:p>
            <a:pPr indent="0" lvl="0" marL="0" marR="0" rtl="0" algn="l">
              <a:spcBef>
                <a:spcPts val="0"/>
              </a:spcBef>
              <a:spcAft>
                <a:spcPts val="0"/>
              </a:spcAft>
              <a:buNone/>
            </a:pPr>
            <a:r>
              <a:rPr b="1" lang="en-GB" sz="1800">
                <a:solidFill>
                  <a:schemeClr val="lt1"/>
                </a:solidFill>
                <a:latin typeface="Roboto"/>
                <a:ea typeface="Roboto"/>
                <a:cs typeface="Roboto"/>
                <a:sym typeface="Roboto"/>
              </a:rPr>
              <a:t>Period</a:t>
            </a:r>
            <a:endParaRPr/>
          </a:p>
          <a:p>
            <a:pPr indent="0" lvl="0" marL="0" marR="0" rtl="0" algn="l">
              <a:spcBef>
                <a:spcPts val="1200"/>
              </a:spcBef>
              <a:spcAft>
                <a:spcPts val="0"/>
              </a:spcAft>
              <a:buNone/>
            </a:pPr>
            <a:r>
              <a:rPr lang="en-GB" sz="1000">
                <a:solidFill>
                  <a:schemeClr val="lt1"/>
                </a:solidFill>
                <a:latin typeface="Roboto Light"/>
                <a:ea typeface="Roboto Light"/>
                <a:cs typeface="Roboto Light"/>
                <a:sym typeface="Roboto Light"/>
              </a:rPr>
              <a:t>If the parties have agreed to include a trial clause in the employment contract, the duration of the trial term shall not exceed two months. However, the trial period may be extended up to four months by collective agreement.</a:t>
            </a:r>
            <a:endParaRPr/>
          </a:p>
        </p:txBody>
      </p:sp>
      <p:cxnSp>
        <p:nvCxnSpPr>
          <p:cNvPr id="157" name="Google Shape;157;p8"/>
          <p:cNvCxnSpPr/>
          <p:nvPr/>
        </p:nvCxnSpPr>
        <p:spPr>
          <a:xfrm>
            <a:off x="6957597" y="3323906"/>
            <a:ext cx="659904" cy="0"/>
          </a:xfrm>
          <a:prstGeom prst="straightConnector1">
            <a:avLst/>
          </a:prstGeom>
          <a:noFill/>
          <a:ln cap="flat" cmpd="sng" w="15875">
            <a:solidFill>
              <a:schemeClr val="lt1"/>
            </a:solidFill>
            <a:prstDash val="solid"/>
            <a:miter lim="800000"/>
            <a:headEnd len="sm" w="sm" type="none"/>
            <a:tailEnd len="sm" w="sm" type="none"/>
          </a:ln>
        </p:spPr>
      </p:cxnSp>
      <p:sp>
        <p:nvSpPr>
          <p:cNvPr id="158" name="Google Shape;158;p8"/>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9"/>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65" name="Google Shape;165;p9"/>
          <p:cNvSpPr txBox="1"/>
          <p:nvPr/>
        </p:nvSpPr>
        <p:spPr>
          <a:xfrm>
            <a:off x="446400" y="1548012"/>
            <a:ext cx="4820700" cy="171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1"/>
                </a:solidFill>
                <a:latin typeface="Roboto"/>
                <a:ea typeface="Roboto"/>
                <a:cs typeface="Roboto"/>
                <a:sym typeface="Roboto"/>
              </a:rPr>
              <a:t>Overtime hours worked beyond the normal weekly hours are considered as overtime.</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These hours are remunerated by reference to the hourly base salary increased according to the following rates:</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Overtime wages are </a:t>
            </a:r>
            <a:r>
              <a:rPr lang="en-GB" sz="1000">
                <a:solidFill>
                  <a:schemeClr val="accent1"/>
                </a:solidFill>
                <a:latin typeface="Roboto"/>
                <a:ea typeface="Roboto"/>
                <a:cs typeface="Roboto"/>
                <a:sym typeface="Roboto"/>
              </a:rPr>
              <a:t>remunerated at 1.5 times</a:t>
            </a:r>
            <a:r>
              <a:rPr b="1" lang="en-GB" sz="1000">
                <a:solidFill>
                  <a:schemeClr val="accent1"/>
                </a:solidFill>
                <a:latin typeface="Roboto"/>
                <a:ea typeface="Roboto"/>
                <a:cs typeface="Roboto"/>
                <a:sym typeface="Roboto"/>
              </a:rPr>
              <a:t> </a:t>
            </a:r>
            <a:r>
              <a:rPr lang="en-GB" sz="1000">
                <a:solidFill>
                  <a:schemeClr val="accent1"/>
                </a:solidFill>
                <a:latin typeface="Roboto Light"/>
                <a:ea typeface="Roboto Light"/>
                <a:cs typeface="Roboto Light"/>
                <a:sym typeface="Roboto Light"/>
              </a:rPr>
              <a:t>the </a:t>
            </a:r>
            <a:r>
              <a:rPr lang="en-GB" sz="1000">
                <a:solidFill>
                  <a:schemeClr val="accent1"/>
                </a:solidFill>
                <a:latin typeface="Roboto"/>
                <a:ea typeface="Roboto"/>
                <a:cs typeface="Roboto"/>
                <a:sym typeface="Roboto"/>
              </a:rPr>
              <a:t>normal hourly rate</a:t>
            </a:r>
            <a:r>
              <a:rPr b="1" lang="en-GB" sz="1000">
                <a:solidFill>
                  <a:schemeClr val="accent1"/>
                </a:solidFill>
                <a:latin typeface="Roboto"/>
                <a:ea typeface="Roboto"/>
                <a:cs typeface="Roboto"/>
                <a:sym typeface="Roboto"/>
              </a:rPr>
              <a:t> </a:t>
            </a:r>
            <a:r>
              <a:rPr lang="en-GB" sz="1000">
                <a:solidFill>
                  <a:schemeClr val="accent1"/>
                </a:solidFill>
                <a:latin typeface="Roboto Light"/>
                <a:ea typeface="Roboto Light"/>
                <a:cs typeface="Roboto Light"/>
                <a:sym typeface="Roboto Light"/>
              </a:rPr>
              <a:t>– or the employee can choose to take the equivalent time off in lieu (1.5 hours per extra hour worked) </a:t>
            </a:r>
            <a:r>
              <a:rPr lang="en-GB" sz="1000">
                <a:solidFill>
                  <a:schemeClr val="accent1"/>
                </a:solidFill>
                <a:latin typeface="Roboto"/>
                <a:ea typeface="Roboto"/>
                <a:cs typeface="Roboto"/>
                <a:sym typeface="Roboto"/>
              </a:rPr>
              <a:t>within 6 months</a:t>
            </a:r>
            <a:r>
              <a:rPr lang="en-GB" sz="1000">
                <a:solidFill>
                  <a:schemeClr val="accent1"/>
                </a:solidFill>
                <a:latin typeface="Roboto Light"/>
                <a:ea typeface="Roboto Light"/>
                <a:cs typeface="Roboto Light"/>
                <a:sym typeface="Roboto Light"/>
              </a:rPr>
              <a:t>.</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Overtime wages </a:t>
            </a:r>
            <a:r>
              <a:rPr lang="en-GB" sz="1000">
                <a:solidFill>
                  <a:schemeClr val="accent1"/>
                </a:solidFill>
                <a:latin typeface="Roboto"/>
                <a:ea typeface="Roboto"/>
                <a:cs typeface="Roboto"/>
                <a:sym typeface="Roboto"/>
              </a:rPr>
              <a:t>must be remunerated at 2 times</a:t>
            </a:r>
            <a:r>
              <a:rPr b="1" lang="en-GB" sz="1000">
                <a:solidFill>
                  <a:schemeClr val="accent1"/>
                </a:solidFill>
                <a:latin typeface="Roboto"/>
                <a:ea typeface="Roboto"/>
                <a:cs typeface="Roboto"/>
                <a:sym typeface="Roboto"/>
              </a:rPr>
              <a:t> </a:t>
            </a:r>
            <a:r>
              <a:rPr lang="en-GB" sz="1000">
                <a:solidFill>
                  <a:schemeClr val="accent1"/>
                </a:solidFill>
                <a:latin typeface="Roboto Light"/>
                <a:ea typeface="Roboto Light"/>
                <a:cs typeface="Roboto Light"/>
                <a:sym typeface="Roboto Light"/>
              </a:rPr>
              <a:t>the normal hourly rate in case employee works in national holidays announced by government authorities.</a:t>
            </a:r>
            <a:endParaRPr/>
          </a:p>
        </p:txBody>
      </p:sp>
      <p:sp>
        <p:nvSpPr>
          <p:cNvPr id="166" name="Google Shape;166;p9"/>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Overtime Regulations in Turkey</a:t>
            </a:r>
            <a:endParaRPr/>
          </a:p>
        </p:txBody>
      </p:sp>
      <p:cxnSp>
        <p:nvCxnSpPr>
          <p:cNvPr id="167" name="Google Shape;167;p9"/>
          <p:cNvCxnSpPr/>
          <p:nvPr/>
        </p:nvCxnSpPr>
        <p:spPr>
          <a:xfrm>
            <a:off x="446400" y="1396493"/>
            <a:ext cx="3078577" cy="0"/>
          </a:xfrm>
          <a:prstGeom prst="straightConnector1">
            <a:avLst/>
          </a:prstGeom>
          <a:noFill/>
          <a:ln cap="flat" cmpd="sng" w="15875">
            <a:solidFill>
              <a:schemeClr val="accent3"/>
            </a:solidFill>
            <a:prstDash val="solid"/>
            <a:miter lim="800000"/>
            <a:headEnd len="sm" w="sm" type="none"/>
            <a:tailEnd len="sm" w="sm" type="none"/>
          </a:ln>
        </p:spPr>
      </p:cxnSp>
      <p:sp>
        <p:nvSpPr>
          <p:cNvPr id="168" name="Google Shape;168;p9"/>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group of women giving each other a high five&#10;&#10;Description automatically generated" id="169" name="Google Shape;169;p9"/>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44546A"/>
      </a:dk2>
      <a:lt2>
        <a:srgbClr val="E7E6E6"/>
      </a:lt2>
      <a:accent1>
        <a:srgbClr val="1E1A3B"/>
      </a:accent1>
      <a:accent2>
        <a:srgbClr val="4D61AD"/>
      </a:accent2>
      <a:accent3>
        <a:srgbClr val="5DC5ED"/>
      </a:accent3>
      <a:accent4>
        <a:srgbClr val="3C8AC3"/>
      </a:accent4>
      <a:accent5>
        <a:srgbClr val="FF8A00"/>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2024-08-05T08:43:31Z</dcterms:created>
  <dc:creator>Microsoft Office User</dc:creator>
</cp:coreProperties>
</file>