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Roboto Ligh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0Vgh6wFFvhTAm9/ch7IzFog/c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6C6CA81-0285-4002-B7FA-C990D63955DA}">
  <a:tblStyle styleId="{F6C6CA81-0285-4002-B7FA-C990D63955DA}"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Light-bold.fntdata"/><Relationship Id="rId11" Type="http://schemas.openxmlformats.org/officeDocument/2006/relationships/slide" Target="slides/slide6.xml"/><Relationship Id="rId22" Type="http://schemas.openxmlformats.org/officeDocument/2006/relationships/font" Target="fonts/RobotoLight-boldItalic.fntdata"/><Relationship Id="rId10" Type="http://schemas.openxmlformats.org/officeDocument/2006/relationships/slide" Target="slides/slide5.xml"/><Relationship Id="rId21" Type="http://schemas.openxmlformats.org/officeDocument/2006/relationships/font" Target="fonts/RobotoLight-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RobotoLight-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 name="Google Shape;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11"/>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5" name="Google Shape;15;p11"/>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6" name="Google Shape;16;p11"/>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900" u="none" cap="none" strike="noStrike">
                <a:solidFill>
                  <a:schemeClr val="lt1"/>
                </a:solidFill>
                <a:latin typeface="Roboto"/>
                <a:ea typeface="Roboto"/>
                <a:cs typeface="Roboto"/>
                <a:sym typeface="Roboto"/>
              </a:defRPr>
            </a:lvl1pPr>
            <a:lvl2pPr indent="0" lvl="1" marL="0" algn="l">
              <a:spcBef>
                <a:spcPts val="0"/>
              </a:spcBef>
              <a:buNone/>
              <a:defRPr b="0" i="0" sz="900" u="none" cap="none" strike="noStrike">
                <a:solidFill>
                  <a:schemeClr val="lt1"/>
                </a:solidFill>
                <a:latin typeface="Roboto"/>
                <a:ea typeface="Roboto"/>
                <a:cs typeface="Roboto"/>
                <a:sym typeface="Roboto"/>
              </a:defRPr>
            </a:lvl2pPr>
            <a:lvl3pPr indent="0" lvl="2" marL="0" algn="l">
              <a:spcBef>
                <a:spcPts val="0"/>
              </a:spcBef>
              <a:buNone/>
              <a:defRPr b="0" i="0" sz="900" u="none" cap="none" strike="noStrike">
                <a:solidFill>
                  <a:schemeClr val="lt1"/>
                </a:solidFill>
                <a:latin typeface="Roboto"/>
                <a:ea typeface="Roboto"/>
                <a:cs typeface="Roboto"/>
                <a:sym typeface="Roboto"/>
              </a:defRPr>
            </a:lvl3pPr>
            <a:lvl4pPr indent="0" lvl="3" marL="0" algn="l">
              <a:spcBef>
                <a:spcPts val="0"/>
              </a:spcBef>
              <a:buNone/>
              <a:defRPr b="0" i="0" sz="900" u="none" cap="none" strike="noStrike">
                <a:solidFill>
                  <a:schemeClr val="lt1"/>
                </a:solidFill>
                <a:latin typeface="Roboto"/>
                <a:ea typeface="Roboto"/>
                <a:cs typeface="Roboto"/>
                <a:sym typeface="Roboto"/>
              </a:defRPr>
            </a:lvl4pPr>
            <a:lvl5pPr indent="0" lvl="4" marL="0" algn="l">
              <a:spcBef>
                <a:spcPts val="0"/>
              </a:spcBef>
              <a:buNone/>
              <a:defRPr b="0" i="0" sz="900" u="none" cap="none" strike="noStrike">
                <a:solidFill>
                  <a:schemeClr val="lt1"/>
                </a:solidFill>
                <a:latin typeface="Roboto"/>
                <a:ea typeface="Roboto"/>
                <a:cs typeface="Roboto"/>
                <a:sym typeface="Roboto"/>
              </a:defRPr>
            </a:lvl5pPr>
            <a:lvl6pPr indent="0" lvl="5" marL="0" algn="l">
              <a:spcBef>
                <a:spcPts val="0"/>
              </a:spcBef>
              <a:buNone/>
              <a:defRPr b="0" i="0" sz="900" u="none" cap="none" strike="noStrike">
                <a:solidFill>
                  <a:schemeClr val="lt1"/>
                </a:solidFill>
                <a:latin typeface="Roboto"/>
                <a:ea typeface="Roboto"/>
                <a:cs typeface="Roboto"/>
                <a:sym typeface="Roboto"/>
              </a:defRPr>
            </a:lvl6pPr>
            <a:lvl7pPr indent="0" lvl="6" marL="0" algn="l">
              <a:spcBef>
                <a:spcPts val="0"/>
              </a:spcBef>
              <a:buNone/>
              <a:defRPr b="0" i="0" sz="900" u="none" cap="none" strike="noStrike">
                <a:solidFill>
                  <a:schemeClr val="lt1"/>
                </a:solidFill>
                <a:latin typeface="Roboto"/>
                <a:ea typeface="Roboto"/>
                <a:cs typeface="Roboto"/>
                <a:sym typeface="Roboto"/>
              </a:defRPr>
            </a:lvl7pPr>
            <a:lvl8pPr indent="0" lvl="7" marL="0" algn="l">
              <a:spcBef>
                <a:spcPts val="0"/>
              </a:spcBef>
              <a:buNone/>
              <a:defRPr b="0" i="0" sz="900" u="none" cap="none" strike="noStrike">
                <a:solidFill>
                  <a:schemeClr val="lt1"/>
                </a:solidFill>
                <a:latin typeface="Roboto"/>
                <a:ea typeface="Roboto"/>
                <a:cs typeface="Roboto"/>
                <a:sym typeface="Roboto"/>
              </a:defRPr>
            </a:lvl8pPr>
            <a:lvl9pPr indent="0" lvl="8" marL="0" algn="l">
              <a:spcBef>
                <a:spcPts val="0"/>
              </a:spcBef>
              <a:buNone/>
              <a:defRPr b="0" i="0" sz="900" u="none" cap="none" strike="noStrike">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7" name="Shape 17"/>
        <p:cNvGrpSpPr/>
        <p:nvPr/>
      </p:nvGrpSpPr>
      <p:grpSpPr>
        <a:xfrm>
          <a:off x="0" y="0"/>
          <a:ext cx="0" cy="0"/>
          <a:chOff x="0" y="0"/>
          <a:chExt cx="0" cy="0"/>
        </a:xfrm>
      </p:grpSpPr>
      <p:sp>
        <p:nvSpPr>
          <p:cNvPr id="18" name="Google Shape;18;p12"/>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9" name="Google Shape;19;p12"/>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20" name="Google Shape;20;p12"/>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0"/>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900" u="none" cap="none" strike="noStrike">
                <a:solidFill>
                  <a:schemeClr val="dk1"/>
                </a:solidFill>
                <a:latin typeface="Roboto"/>
                <a:ea typeface="Roboto"/>
                <a:cs typeface="Roboto"/>
                <a:sym typeface="Roboto"/>
              </a:defRPr>
            </a:lvl1pPr>
            <a:lvl2pPr indent="0" lvl="1" marL="0" marR="0" rtl="0" algn="l">
              <a:spcBef>
                <a:spcPts val="0"/>
              </a:spcBef>
              <a:buNone/>
              <a:defRPr b="0" i="0" sz="900" u="none" cap="none" strike="noStrike">
                <a:solidFill>
                  <a:schemeClr val="dk1"/>
                </a:solidFill>
                <a:latin typeface="Roboto"/>
                <a:ea typeface="Roboto"/>
                <a:cs typeface="Roboto"/>
                <a:sym typeface="Roboto"/>
              </a:defRPr>
            </a:lvl2pPr>
            <a:lvl3pPr indent="0" lvl="2" marL="0" marR="0" rtl="0" algn="l">
              <a:spcBef>
                <a:spcPts val="0"/>
              </a:spcBef>
              <a:buNone/>
              <a:defRPr b="0" i="0" sz="900" u="none" cap="none" strike="noStrike">
                <a:solidFill>
                  <a:schemeClr val="dk1"/>
                </a:solidFill>
                <a:latin typeface="Roboto"/>
                <a:ea typeface="Roboto"/>
                <a:cs typeface="Roboto"/>
                <a:sym typeface="Roboto"/>
              </a:defRPr>
            </a:lvl3pPr>
            <a:lvl4pPr indent="0" lvl="3" marL="0" marR="0" rtl="0" algn="l">
              <a:spcBef>
                <a:spcPts val="0"/>
              </a:spcBef>
              <a:buNone/>
              <a:defRPr b="0" i="0" sz="900" u="none" cap="none" strike="noStrike">
                <a:solidFill>
                  <a:schemeClr val="dk1"/>
                </a:solidFill>
                <a:latin typeface="Roboto"/>
                <a:ea typeface="Roboto"/>
                <a:cs typeface="Roboto"/>
                <a:sym typeface="Roboto"/>
              </a:defRPr>
            </a:lvl4pPr>
            <a:lvl5pPr indent="0" lvl="4" marL="0" marR="0" rtl="0" algn="l">
              <a:spcBef>
                <a:spcPts val="0"/>
              </a:spcBef>
              <a:buNone/>
              <a:defRPr b="0" i="0" sz="900" u="none" cap="none" strike="noStrike">
                <a:solidFill>
                  <a:schemeClr val="dk1"/>
                </a:solidFill>
                <a:latin typeface="Roboto"/>
                <a:ea typeface="Roboto"/>
                <a:cs typeface="Roboto"/>
                <a:sym typeface="Roboto"/>
              </a:defRPr>
            </a:lvl5pPr>
            <a:lvl6pPr indent="0" lvl="5" marL="0" marR="0" rtl="0" algn="l">
              <a:spcBef>
                <a:spcPts val="0"/>
              </a:spcBef>
              <a:buNone/>
              <a:defRPr b="0" i="0" sz="900" u="none" cap="none" strike="noStrike">
                <a:solidFill>
                  <a:schemeClr val="dk1"/>
                </a:solidFill>
                <a:latin typeface="Roboto"/>
                <a:ea typeface="Roboto"/>
                <a:cs typeface="Roboto"/>
                <a:sym typeface="Roboto"/>
              </a:defRPr>
            </a:lvl6pPr>
            <a:lvl7pPr indent="0" lvl="6" marL="0" marR="0" rtl="0" algn="l">
              <a:spcBef>
                <a:spcPts val="0"/>
              </a:spcBef>
              <a:buNone/>
              <a:defRPr b="0" i="0" sz="900" u="none" cap="none" strike="noStrike">
                <a:solidFill>
                  <a:schemeClr val="dk1"/>
                </a:solidFill>
                <a:latin typeface="Roboto"/>
                <a:ea typeface="Roboto"/>
                <a:cs typeface="Roboto"/>
                <a:sym typeface="Roboto"/>
              </a:defRPr>
            </a:lvl7pPr>
            <a:lvl8pPr indent="0" lvl="7" marL="0" marR="0" rtl="0" algn="l">
              <a:spcBef>
                <a:spcPts val="0"/>
              </a:spcBef>
              <a:buNone/>
              <a:defRPr b="0" i="0" sz="900" u="none" cap="none" strike="noStrike">
                <a:solidFill>
                  <a:schemeClr val="dk1"/>
                </a:solidFill>
                <a:latin typeface="Roboto"/>
                <a:ea typeface="Roboto"/>
                <a:cs typeface="Roboto"/>
                <a:sym typeface="Roboto"/>
              </a:defRPr>
            </a:lvl8pPr>
            <a:lvl9pPr indent="0" lvl="8" marL="0" marR="0" rtl="0" algn="l">
              <a:spcBef>
                <a:spcPts val="0"/>
              </a:spcBef>
              <a:buNone/>
              <a:defRPr b="0" i="0" sz="9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pic>
        <p:nvPicPr>
          <p:cNvPr descr="A city by the water&#10;&#10;Description automatically generated with medium confidence" id="25" name="Google Shape;25;p1"/>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26" name="Google Shape;26;p1"/>
          <p:cNvPicPr preferRelativeResize="0"/>
          <p:nvPr/>
        </p:nvPicPr>
        <p:blipFill rotWithShape="1">
          <a:blip r:embed="rId4">
            <a:alphaModFix/>
          </a:blip>
          <a:srcRect b="0" l="0" r="0" t="0"/>
          <a:stretch/>
        </p:blipFill>
        <p:spPr>
          <a:xfrm>
            <a:off x="396000" y="480076"/>
            <a:ext cx="1731599" cy="424412"/>
          </a:xfrm>
          <a:prstGeom prst="rect">
            <a:avLst/>
          </a:prstGeom>
          <a:noFill/>
          <a:ln>
            <a:noFill/>
          </a:ln>
        </p:spPr>
      </p:pic>
      <p:pic>
        <p:nvPicPr>
          <p:cNvPr id="27" name="Google Shape;27;p1"/>
          <p:cNvPicPr preferRelativeResize="0"/>
          <p:nvPr/>
        </p:nvPicPr>
        <p:blipFill rotWithShape="1">
          <a:blip r:embed="rId5">
            <a:alphaModFix/>
          </a:blip>
          <a:srcRect b="0" l="0" r="0" t="0"/>
          <a:stretch/>
        </p:blipFill>
        <p:spPr>
          <a:xfrm flipH="1" rot="176766">
            <a:off x="-2885502" y="3099333"/>
            <a:ext cx="6029063" cy="4882231"/>
          </a:xfrm>
          <a:prstGeom prst="rect">
            <a:avLst/>
          </a:prstGeom>
          <a:noFill/>
          <a:ln>
            <a:noFill/>
          </a:ln>
        </p:spPr>
      </p:pic>
      <p:sp>
        <p:nvSpPr>
          <p:cNvPr id="28" name="Google Shape;28;p1"/>
          <p:cNvSpPr txBox="1"/>
          <p:nvPr/>
        </p:nvSpPr>
        <p:spPr>
          <a:xfrm>
            <a:off x="490266" y="1698386"/>
            <a:ext cx="5002938" cy="166199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5400" u="none" cap="none" strike="noStrike">
                <a:solidFill>
                  <a:schemeClr val="lt1"/>
                </a:solidFill>
                <a:latin typeface="Roboto"/>
                <a:ea typeface="Roboto"/>
                <a:cs typeface="Roboto"/>
                <a:sym typeface="Roboto"/>
              </a:rPr>
              <a:t>SOUTH AFRICA</a:t>
            </a:r>
            <a:endParaRPr/>
          </a:p>
          <a:p>
            <a:pPr indent="0" lvl="0" marL="0" marR="0" rtl="0" algn="l">
              <a:spcBef>
                <a:spcPts val="0"/>
              </a:spcBef>
              <a:spcAft>
                <a:spcPts val="0"/>
              </a:spcAft>
              <a:buNone/>
            </a:pPr>
            <a:r>
              <a:rPr b="1" lang="en-GB" sz="5400">
                <a:solidFill>
                  <a:schemeClr val="lt1"/>
                </a:solidFill>
                <a:latin typeface="Roboto"/>
                <a:ea typeface="Roboto"/>
                <a:cs typeface="Roboto"/>
                <a:sym typeface="Roboto"/>
              </a:rPr>
              <a:t>Country Profile</a:t>
            </a:r>
            <a:endParaRPr/>
          </a:p>
        </p:txBody>
      </p:sp>
      <p:sp>
        <p:nvSpPr>
          <p:cNvPr id="29" name="Google Shape;29;p1"/>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2"/>
          <p:cNvSpPr txBox="1"/>
          <p:nvPr/>
        </p:nvSpPr>
        <p:spPr>
          <a:xfrm>
            <a:off x="444610" y="1548000"/>
            <a:ext cx="4945200" cy="1077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1"/>
                </a:solidFill>
                <a:latin typeface="Roboto"/>
                <a:ea typeface="Roboto"/>
                <a:cs typeface="Roboto"/>
                <a:sym typeface="Roboto"/>
              </a:rPr>
              <a:t>The Tax Year is the calendar Year Normally: 01/March - 28/29/February</a:t>
            </a:r>
            <a:endParaRPr/>
          </a:p>
          <a:p>
            <a:pPr indent="0" lvl="0" marL="0" marR="0" rtl="0" algn="l">
              <a:spcBef>
                <a:spcPts val="0"/>
              </a:spcBef>
              <a:spcAft>
                <a:spcPts val="0"/>
              </a:spcAft>
              <a:buNone/>
            </a:pPr>
            <a:r>
              <a:rPr b="1" lang="en-GB" sz="1000">
                <a:solidFill>
                  <a:schemeClr val="accent1"/>
                </a:solidFill>
                <a:latin typeface="Roboto"/>
                <a:ea typeface="Roboto"/>
                <a:cs typeface="Roboto"/>
                <a:sym typeface="Roboto"/>
              </a:rPr>
              <a:t>Currency ZAR</a:t>
            </a:r>
            <a:endParaRPr/>
          </a:p>
          <a:p>
            <a:pPr indent="0" lvl="0" marL="0" marR="0" rtl="0" algn="l">
              <a:spcBef>
                <a:spcPts val="600"/>
              </a:spcBef>
              <a:spcAft>
                <a:spcPts val="0"/>
              </a:spcAft>
              <a:buNone/>
            </a:pPr>
            <a:r>
              <a:rPr lang="en-GB" sz="1000">
                <a:solidFill>
                  <a:schemeClr val="accent1"/>
                </a:solidFill>
                <a:latin typeface="Roboto Light"/>
                <a:ea typeface="Roboto Light"/>
                <a:cs typeface="Roboto Light"/>
                <a:sym typeface="Roboto Light"/>
              </a:rPr>
              <a:t>South Africa has a residence-based tax system, which means residents are, subject to certain exclusions, taxed on their worldwide income, irrespective of where their income was earned. </a:t>
            </a:r>
            <a:endParaRPr/>
          </a:p>
          <a:p>
            <a:pPr indent="0" lvl="0" marL="0" marR="0" rtl="0" algn="l">
              <a:spcBef>
                <a:spcPts val="600"/>
              </a:spcBef>
              <a:spcAft>
                <a:spcPts val="0"/>
              </a:spcAft>
              <a:buNone/>
            </a:pPr>
            <a:r>
              <a:rPr lang="en-GB" sz="1000">
                <a:solidFill>
                  <a:schemeClr val="accent1"/>
                </a:solidFill>
                <a:latin typeface="Roboto Light"/>
                <a:ea typeface="Roboto Light"/>
                <a:cs typeface="Roboto Light"/>
                <a:sym typeface="Roboto Light"/>
              </a:rPr>
              <a:t>By contrast, non-residents are taxed on their income from a South African source.</a:t>
            </a:r>
            <a:endParaRPr/>
          </a:p>
        </p:txBody>
      </p:sp>
      <p:pic>
        <p:nvPicPr>
          <p:cNvPr id="36" name="Google Shape;36;p2"/>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pic>
        <p:nvPicPr>
          <p:cNvPr id="37" name="Google Shape;37;p2"/>
          <p:cNvPicPr preferRelativeResize="0"/>
          <p:nvPr/>
        </p:nvPicPr>
        <p:blipFill rotWithShape="1">
          <a:blip r:embed="rId4">
            <a:alphaModFix/>
          </a:blip>
          <a:srcRect b="0" l="0" r="11440" t="0"/>
          <a:stretch/>
        </p:blipFill>
        <p:spPr>
          <a:xfrm>
            <a:off x="5702410" y="0"/>
            <a:ext cx="3441590" cy="5143500"/>
          </a:xfrm>
          <a:prstGeom prst="rect">
            <a:avLst/>
          </a:prstGeom>
          <a:noFill/>
          <a:ln>
            <a:noFill/>
          </a:ln>
        </p:spPr>
      </p:pic>
      <p:sp>
        <p:nvSpPr>
          <p:cNvPr id="38" name="Google Shape;38;p2"/>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Income Tax</a:t>
            </a:r>
            <a:endParaRPr b="1" sz="1600">
              <a:solidFill>
                <a:schemeClr val="accent2"/>
              </a:solidFill>
              <a:latin typeface="Roboto"/>
              <a:ea typeface="Roboto"/>
              <a:cs typeface="Roboto"/>
              <a:sym typeface="Roboto"/>
            </a:endParaRPr>
          </a:p>
        </p:txBody>
      </p:sp>
      <p:cxnSp>
        <p:nvCxnSpPr>
          <p:cNvPr id="39" name="Google Shape;39;p2"/>
          <p:cNvCxnSpPr/>
          <p:nvPr/>
        </p:nvCxnSpPr>
        <p:spPr>
          <a:xfrm>
            <a:off x="446400" y="1396493"/>
            <a:ext cx="1271031" cy="0"/>
          </a:xfrm>
          <a:prstGeom prst="straightConnector1">
            <a:avLst/>
          </a:prstGeom>
          <a:noFill/>
          <a:ln cap="flat" cmpd="sng" w="15875">
            <a:solidFill>
              <a:schemeClr val="accent3"/>
            </a:solidFill>
            <a:prstDash val="solid"/>
            <a:miter lim="800000"/>
            <a:headEnd len="sm" w="sm" type="none"/>
            <a:tailEnd len="sm" w="sm" type="none"/>
          </a:ln>
        </p:spPr>
      </p:cxnSp>
      <p:sp>
        <p:nvSpPr>
          <p:cNvPr id="40" name="Google Shape;40;p2"/>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41" name="Google Shape;41;p2"/>
          <p:cNvSpPr txBox="1"/>
          <p:nvPr/>
        </p:nvSpPr>
        <p:spPr>
          <a:xfrm>
            <a:off x="444610" y="2745272"/>
            <a:ext cx="4945075"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Tax rates (year of assessment ending 28 February 2025)</a:t>
            </a:r>
            <a:endParaRPr sz="1000">
              <a:solidFill>
                <a:schemeClr val="accent3"/>
              </a:solidFill>
              <a:latin typeface="Roboto Light"/>
              <a:ea typeface="Roboto Light"/>
              <a:cs typeface="Roboto Light"/>
              <a:sym typeface="Roboto Light"/>
            </a:endParaRPr>
          </a:p>
        </p:txBody>
      </p:sp>
      <p:graphicFrame>
        <p:nvGraphicFramePr>
          <p:cNvPr id="42" name="Google Shape;42;p2"/>
          <p:cNvGraphicFramePr/>
          <p:nvPr/>
        </p:nvGraphicFramePr>
        <p:xfrm>
          <a:off x="444610" y="2955550"/>
          <a:ext cx="3000000" cy="3000000"/>
        </p:xfrm>
        <a:graphic>
          <a:graphicData uri="http://schemas.openxmlformats.org/drawingml/2006/table">
            <a:tbl>
              <a:tblPr bandRow="1" firstRow="1">
                <a:noFill/>
                <a:tableStyleId>{F6C6CA81-0285-4002-B7FA-C990D63955DA}</a:tableStyleId>
              </a:tblPr>
              <a:tblGrid>
                <a:gridCol w="1506250"/>
                <a:gridCol w="2741750"/>
              </a:tblGrid>
              <a:tr h="212100">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Taxable income</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Rates of tax</a:t>
                      </a:r>
                      <a:endParaRPr b="1" i="0" sz="900" u="none" cap="none" strike="noStrike">
                        <a:solidFill>
                          <a:schemeClr val="accent2"/>
                        </a:solidFill>
                        <a:latin typeface="Roboto"/>
                        <a:ea typeface="Roboto"/>
                        <a:cs typeface="Roboto"/>
                        <a:sym typeface="Roboto"/>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RO – R237 100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18% of each R1 of taxable income</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R237 101 – R370 500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R42 678 + 26% of the amount above R237 100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R370 501 – R512 800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R77 362 + 31% of the amount above R370 500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R512 801 – R673 000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R121 475 + 36% of the amount above R512 800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Clr>
                          <a:schemeClr val="dk1"/>
                        </a:buClr>
                        <a:buSzPts val="900"/>
                        <a:buFont typeface="Roboto Light"/>
                        <a:buNone/>
                      </a:pPr>
                      <a:r>
                        <a:rPr b="0" i="0" lang="en-GB" sz="900" u="none" cap="none" strike="noStrike">
                          <a:latin typeface="Roboto Light"/>
                          <a:ea typeface="Roboto Light"/>
                          <a:cs typeface="Roboto Light"/>
                          <a:sym typeface="Roboto Light"/>
                        </a:rPr>
                        <a:t>R673 001 – R857 900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R179 147 + 39% of the amount above R673 000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Clr>
                          <a:schemeClr val="dk1"/>
                        </a:buClr>
                        <a:buSzPts val="900"/>
                        <a:buFont typeface="Roboto Light"/>
                        <a:buNone/>
                      </a:pPr>
                      <a:r>
                        <a:rPr b="0" i="0" lang="en-GB" sz="900" u="none" cap="none" strike="noStrike">
                          <a:latin typeface="Roboto Light"/>
                          <a:ea typeface="Roboto Light"/>
                          <a:cs typeface="Roboto Light"/>
                          <a:sym typeface="Roboto Light"/>
                        </a:rPr>
                        <a:t>R857 901 – R1 817 000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Clr>
                          <a:schemeClr val="dk1"/>
                        </a:buClr>
                        <a:buSzPts val="900"/>
                        <a:buFont typeface="Roboto Light"/>
                        <a:buNone/>
                      </a:pPr>
                      <a:r>
                        <a:rPr b="0" i="0" lang="en-GB" sz="900" u="none" cap="none" strike="noStrike">
                          <a:latin typeface="Roboto Light"/>
                          <a:ea typeface="Roboto Light"/>
                          <a:cs typeface="Roboto Light"/>
                          <a:sym typeface="Roboto Light"/>
                        </a:rPr>
                        <a:t>R251 258 + 41% of the amount above R857 900 </a:t>
                      </a:r>
                      <a:endParaRPr b="0" i="0" sz="900" u="none" cap="none" strike="noStrike">
                        <a:latin typeface="Roboto Light"/>
                        <a:ea typeface="Roboto Light"/>
                        <a:cs typeface="Roboto Light"/>
                        <a:sym typeface="Roboto Light"/>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Clr>
                          <a:schemeClr val="dk1"/>
                        </a:buClr>
                        <a:buSzPts val="900"/>
                        <a:buFont typeface="Roboto Light"/>
                        <a:buNone/>
                      </a:pPr>
                      <a:r>
                        <a:rPr b="0" i="0" lang="en-GB" sz="900" u="none" cap="none" strike="noStrike">
                          <a:latin typeface="Roboto Light"/>
                          <a:ea typeface="Roboto Light"/>
                          <a:cs typeface="Roboto Light"/>
                          <a:sym typeface="Roboto Light"/>
                        </a:rPr>
                        <a:t>R1 817 001 and above</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Clr>
                          <a:schemeClr val="dk1"/>
                        </a:buClr>
                        <a:buSzPts val="900"/>
                        <a:buFont typeface="Roboto Light"/>
                        <a:buNone/>
                      </a:pPr>
                      <a:r>
                        <a:rPr b="0" i="0" lang="en-GB" sz="900" u="none" cap="none" strike="noStrike">
                          <a:latin typeface="Roboto Light"/>
                          <a:ea typeface="Roboto Light"/>
                          <a:cs typeface="Roboto Light"/>
                          <a:sym typeface="Roboto Light"/>
                        </a:rPr>
                        <a:t>R644 489 + 45% of the amount above R1 817 000 </a:t>
                      </a:r>
                      <a:endParaRPr b="0" i="0" sz="900" u="none" cap="none" strike="noStrike">
                        <a:latin typeface="Roboto Light"/>
                        <a:ea typeface="Roboto Light"/>
                        <a:cs typeface="Roboto Light"/>
                        <a:sym typeface="Roboto Light"/>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pic>
        <p:nvPicPr>
          <p:cNvPr id="48" name="Google Shape;48;p3"/>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49" name="Google Shape;49;p3"/>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Income Tax</a:t>
            </a:r>
            <a:endParaRPr b="1" sz="1600">
              <a:solidFill>
                <a:schemeClr val="accent2"/>
              </a:solidFill>
              <a:latin typeface="Roboto"/>
              <a:ea typeface="Roboto"/>
              <a:cs typeface="Roboto"/>
              <a:sym typeface="Roboto"/>
            </a:endParaRPr>
          </a:p>
        </p:txBody>
      </p:sp>
      <p:cxnSp>
        <p:nvCxnSpPr>
          <p:cNvPr id="50" name="Google Shape;50;p3"/>
          <p:cNvCxnSpPr/>
          <p:nvPr/>
        </p:nvCxnSpPr>
        <p:spPr>
          <a:xfrm>
            <a:off x="446400" y="1396493"/>
            <a:ext cx="1270800" cy="0"/>
          </a:xfrm>
          <a:prstGeom prst="straightConnector1">
            <a:avLst/>
          </a:prstGeom>
          <a:noFill/>
          <a:ln cap="flat" cmpd="sng" w="15875">
            <a:solidFill>
              <a:schemeClr val="accent3"/>
            </a:solidFill>
            <a:prstDash val="solid"/>
            <a:miter lim="800000"/>
            <a:headEnd len="sm" w="sm" type="none"/>
            <a:tailEnd len="sm" w="sm" type="none"/>
          </a:ln>
        </p:spPr>
      </p:cxnSp>
      <p:pic>
        <p:nvPicPr>
          <p:cNvPr id="51" name="Google Shape;51;p3"/>
          <p:cNvPicPr preferRelativeResize="0"/>
          <p:nvPr/>
        </p:nvPicPr>
        <p:blipFill rotWithShape="1">
          <a:blip r:embed="rId4">
            <a:alphaModFix/>
          </a:blip>
          <a:srcRect b="0" l="0" r="11485" t="0"/>
          <a:stretch/>
        </p:blipFill>
        <p:spPr>
          <a:xfrm>
            <a:off x="5702410" y="0"/>
            <a:ext cx="3439866" cy="5143500"/>
          </a:xfrm>
          <a:prstGeom prst="rect">
            <a:avLst/>
          </a:prstGeom>
          <a:noFill/>
          <a:ln>
            <a:noFill/>
          </a:ln>
        </p:spPr>
      </p:pic>
      <p:sp>
        <p:nvSpPr>
          <p:cNvPr id="52" name="Google Shape;52;p3"/>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53" name="Google Shape;53;p3"/>
          <p:cNvSpPr txBox="1"/>
          <p:nvPr/>
        </p:nvSpPr>
        <p:spPr>
          <a:xfrm>
            <a:off x="444610" y="1548000"/>
            <a:ext cx="4945075" cy="15388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Tax thresholds</a:t>
            </a:r>
            <a:endParaRPr sz="1000">
              <a:solidFill>
                <a:schemeClr val="accent3"/>
              </a:solidFill>
              <a:latin typeface="Roboto Light"/>
              <a:ea typeface="Roboto Light"/>
              <a:cs typeface="Roboto Light"/>
              <a:sym typeface="Roboto Light"/>
            </a:endParaRPr>
          </a:p>
        </p:txBody>
      </p:sp>
      <p:graphicFrame>
        <p:nvGraphicFramePr>
          <p:cNvPr id="54" name="Google Shape;54;p3"/>
          <p:cNvGraphicFramePr/>
          <p:nvPr/>
        </p:nvGraphicFramePr>
        <p:xfrm>
          <a:off x="444610" y="1776717"/>
          <a:ext cx="3000000" cy="3000000"/>
        </p:xfrm>
        <a:graphic>
          <a:graphicData uri="http://schemas.openxmlformats.org/drawingml/2006/table">
            <a:tbl>
              <a:tblPr bandRow="1" firstRow="1">
                <a:noFill/>
                <a:tableStyleId>{F6C6CA81-0285-4002-B7FA-C990D63955DA}</a:tableStyleId>
              </a:tblPr>
              <a:tblGrid>
                <a:gridCol w="1161450"/>
                <a:gridCol w="1230925"/>
              </a:tblGrid>
              <a:tr h="212100">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Age</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Threshold</a:t>
                      </a:r>
                      <a:endParaRPr b="1" i="0" sz="900" u="none" cap="none" strike="noStrike">
                        <a:solidFill>
                          <a:schemeClr val="accent2"/>
                        </a:solidFill>
                        <a:latin typeface="Roboto"/>
                        <a:ea typeface="Roboto"/>
                        <a:cs typeface="Roboto"/>
                        <a:sym typeface="Roboto"/>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Below age 65</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R95 750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Age 65 to below 75</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R148 217</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Age 75 and older</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R165 689</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bl>
          </a:graphicData>
        </a:graphic>
      </p:graphicFrame>
      <p:sp>
        <p:nvSpPr>
          <p:cNvPr id="55" name="Google Shape;55;p3"/>
          <p:cNvSpPr txBox="1"/>
          <p:nvPr/>
        </p:nvSpPr>
        <p:spPr>
          <a:xfrm>
            <a:off x="444610" y="2848199"/>
            <a:ext cx="4752000" cy="1231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Deductions &amp; exemptions</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Any deductions from the levied amount based on variable amount such as </a:t>
            </a:r>
            <a:r>
              <a:rPr lang="en-GB" sz="1000">
                <a:solidFill>
                  <a:schemeClr val="accent1"/>
                </a:solidFill>
                <a:latin typeface="Roboto"/>
                <a:ea typeface="Roboto"/>
                <a:cs typeface="Roboto"/>
                <a:sym typeface="Roboto"/>
              </a:rPr>
              <a:t>social security deduction or non-cash medical fee</a:t>
            </a:r>
            <a:r>
              <a:rPr b="1" lang="en-GB" sz="1000">
                <a:solidFill>
                  <a:schemeClr val="accent1"/>
                </a:solidFill>
                <a:latin typeface="Roboto"/>
                <a:ea typeface="Roboto"/>
                <a:cs typeface="Roboto"/>
                <a:sym typeface="Roboto"/>
              </a:rPr>
              <a:t> </a:t>
            </a:r>
            <a:r>
              <a:rPr lang="en-GB" sz="1000">
                <a:solidFill>
                  <a:schemeClr val="accent1"/>
                </a:solidFill>
                <a:latin typeface="Roboto Light"/>
                <a:ea typeface="Roboto Light"/>
                <a:cs typeface="Roboto Light"/>
                <a:sym typeface="Roboto Light"/>
              </a:rPr>
              <a:t>paid by the employee, or </a:t>
            </a:r>
            <a:r>
              <a:rPr lang="en-GB" sz="1000">
                <a:solidFill>
                  <a:schemeClr val="accent1"/>
                </a:solidFill>
                <a:latin typeface="Roboto"/>
                <a:ea typeface="Roboto"/>
                <a:cs typeface="Roboto"/>
                <a:sym typeface="Roboto"/>
              </a:rPr>
              <a:t>voluntary contribution</a:t>
            </a:r>
            <a:r>
              <a:rPr b="1" lang="en-GB" sz="1000">
                <a:solidFill>
                  <a:schemeClr val="accent1"/>
                </a:solidFill>
                <a:latin typeface="Roboto"/>
                <a:ea typeface="Roboto"/>
                <a:cs typeface="Roboto"/>
                <a:sym typeface="Roboto"/>
              </a:rPr>
              <a:t> </a:t>
            </a:r>
            <a:r>
              <a:rPr lang="en-GB" sz="1000">
                <a:solidFill>
                  <a:schemeClr val="accent1"/>
                </a:solidFill>
                <a:latin typeface="Roboto Light"/>
                <a:ea typeface="Roboto Light"/>
                <a:cs typeface="Roboto Light"/>
                <a:sym typeface="Roboto Light"/>
              </a:rPr>
              <a:t>from the employee through payroll (e.g. additional medical coverage), or a voluntary payment done outside the payroll by the employee directly to a third party and that payment should reduce the levied income of the employee, such as</a:t>
            </a:r>
            <a:r>
              <a:rPr lang="en-GB" sz="1000">
                <a:solidFill>
                  <a:schemeClr val="accent1"/>
                </a:solidFill>
                <a:latin typeface="Roboto"/>
                <a:ea typeface="Roboto"/>
                <a:cs typeface="Roboto"/>
                <a:sym typeface="Roboto"/>
              </a:rPr>
              <a:t> </a:t>
            </a:r>
            <a:r>
              <a:rPr lang="en-GB" sz="1000">
                <a:solidFill>
                  <a:schemeClr val="accent1"/>
                </a:solidFill>
                <a:latin typeface="Roboto"/>
                <a:ea typeface="Roboto"/>
                <a:cs typeface="Roboto"/>
                <a:sym typeface="Roboto"/>
              </a:rPr>
              <a:t>i</a:t>
            </a:r>
            <a:r>
              <a:rPr lang="en-GB" sz="1000">
                <a:solidFill>
                  <a:schemeClr val="accent1"/>
                </a:solidFill>
                <a:latin typeface="Roboto"/>
                <a:ea typeface="Roboto"/>
                <a:cs typeface="Roboto"/>
                <a:sym typeface="Roboto"/>
              </a:rPr>
              <a:t>nsurance contributions, tuition fees and charity donations</a:t>
            </a:r>
            <a:r>
              <a:rPr lang="en-GB" sz="1000">
                <a:solidFill>
                  <a:schemeClr val="accent1"/>
                </a:solidFill>
                <a:latin typeface="Roboto Light"/>
                <a:ea typeface="Roboto Light"/>
                <a:cs typeface="Roboto Light"/>
                <a:sym typeface="Roboto Light"/>
              </a:rPr>
              <a:t> (done by the employee directly).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4"/>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62" name="Google Shape;62;p4"/>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Income Tax</a:t>
            </a:r>
            <a:endParaRPr b="1" sz="1600">
              <a:solidFill>
                <a:schemeClr val="accent2"/>
              </a:solidFill>
              <a:latin typeface="Roboto"/>
              <a:ea typeface="Roboto"/>
              <a:cs typeface="Roboto"/>
              <a:sym typeface="Roboto"/>
            </a:endParaRPr>
          </a:p>
        </p:txBody>
      </p:sp>
      <p:cxnSp>
        <p:nvCxnSpPr>
          <p:cNvPr id="63" name="Google Shape;63;p4"/>
          <p:cNvCxnSpPr/>
          <p:nvPr/>
        </p:nvCxnSpPr>
        <p:spPr>
          <a:xfrm>
            <a:off x="446400" y="1396493"/>
            <a:ext cx="1270800" cy="0"/>
          </a:xfrm>
          <a:prstGeom prst="straightConnector1">
            <a:avLst/>
          </a:prstGeom>
          <a:noFill/>
          <a:ln cap="flat" cmpd="sng" w="15875">
            <a:solidFill>
              <a:schemeClr val="accent3"/>
            </a:solidFill>
            <a:prstDash val="solid"/>
            <a:miter lim="800000"/>
            <a:headEnd len="sm" w="sm" type="none"/>
            <a:tailEnd len="sm" w="sm" type="none"/>
          </a:ln>
        </p:spPr>
      </p:cxnSp>
      <p:sp>
        <p:nvSpPr>
          <p:cNvPr id="64" name="Google Shape;64;p4"/>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 name="Google Shape;65;p4"/>
          <p:cNvSpPr txBox="1"/>
          <p:nvPr/>
        </p:nvSpPr>
        <p:spPr>
          <a:xfrm>
            <a:off x="444610" y="1548000"/>
            <a:ext cx="4945075" cy="76944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Tax rebates (natural persons)</a:t>
            </a:r>
            <a:endParaRPr/>
          </a:p>
          <a:p>
            <a:pPr indent="-171450" lvl="0" marL="171450" marR="0" rtl="0" algn="l">
              <a:spcBef>
                <a:spcPts val="0"/>
              </a:spcBef>
              <a:spcAft>
                <a:spcPts val="0"/>
              </a:spcAft>
              <a:buClr>
                <a:schemeClr val="accent1"/>
              </a:buClr>
              <a:buSzPts val="1000"/>
              <a:buFont typeface="Arial"/>
              <a:buChar char="•"/>
            </a:pPr>
            <a:r>
              <a:rPr lang="en-GB" sz="1000">
                <a:solidFill>
                  <a:schemeClr val="accent1"/>
                </a:solidFill>
                <a:latin typeface="Roboto Light"/>
                <a:ea typeface="Roboto Light"/>
                <a:cs typeface="Roboto Light"/>
                <a:sym typeface="Roboto Light"/>
              </a:rPr>
              <a:t>Primary rebate – R17 235</a:t>
            </a:r>
            <a:endParaRPr/>
          </a:p>
          <a:p>
            <a:pPr indent="-171450" lvl="0" marL="171450" marR="0" rtl="0" algn="l">
              <a:spcBef>
                <a:spcPts val="0"/>
              </a:spcBef>
              <a:spcAft>
                <a:spcPts val="0"/>
              </a:spcAft>
              <a:buClr>
                <a:schemeClr val="accent1"/>
              </a:buClr>
              <a:buSzPts val="1000"/>
              <a:buFont typeface="Arial"/>
              <a:buChar char="•"/>
            </a:pPr>
            <a:r>
              <a:rPr lang="en-GB" sz="1000">
                <a:solidFill>
                  <a:schemeClr val="accent1"/>
                </a:solidFill>
                <a:latin typeface="Roboto Light"/>
                <a:ea typeface="Roboto Light"/>
                <a:cs typeface="Roboto Light"/>
                <a:sym typeface="Roboto Light"/>
              </a:rPr>
              <a:t>Secondary rebate (age 65 to below 75) – R9 444</a:t>
            </a:r>
            <a:endParaRPr/>
          </a:p>
          <a:p>
            <a:pPr indent="-171450" lvl="0" marL="171450" marR="0" rtl="0" algn="l">
              <a:spcBef>
                <a:spcPts val="0"/>
              </a:spcBef>
              <a:spcAft>
                <a:spcPts val="0"/>
              </a:spcAft>
              <a:buClr>
                <a:schemeClr val="accent1"/>
              </a:buClr>
              <a:buSzPts val="1000"/>
              <a:buFont typeface="Arial"/>
              <a:buChar char="•"/>
            </a:pPr>
            <a:r>
              <a:rPr lang="en-GB" sz="1000">
                <a:solidFill>
                  <a:schemeClr val="accent1"/>
                </a:solidFill>
                <a:latin typeface="Roboto Light"/>
                <a:ea typeface="Roboto Light"/>
                <a:cs typeface="Roboto Light"/>
                <a:sym typeface="Roboto Light"/>
              </a:rPr>
              <a:t>Tertiary rebate (age 75 and older) – R3 145</a:t>
            </a:r>
            <a:endParaRPr/>
          </a:p>
          <a:p>
            <a:pPr indent="0" lvl="0" marL="0" marR="0" rtl="0" algn="l">
              <a:spcBef>
                <a:spcPts val="0"/>
              </a:spcBef>
              <a:spcAft>
                <a:spcPts val="0"/>
              </a:spcAft>
              <a:buNone/>
            </a:pPr>
            <a:r>
              <a:t/>
            </a:r>
            <a:endParaRPr sz="1000">
              <a:solidFill>
                <a:schemeClr val="accent3"/>
              </a:solidFill>
              <a:latin typeface="Roboto Light"/>
              <a:ea typeface="Roboto Light"/>
              <a:cs typeface="Roboto Light"/>
              <a:sym typeface="Roboto Light"/>
            </a:endParaRPr>
          </a:p>
        </p:txBody>
      </p:sp>
      <p:sp>
        <p:nvSpPr>
          <p:cNvPr id="66" name="Google Shape;66;p4"/>
          <p:cNvSpPr txBox="1"/>
          <p:nvPr/>
        </p:nvSpPr>
        <p:spPr>
          <a:xfrm>
            <a:off x="444610" y="2417861"/>
            <a:ext cx="4752000"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Medical Tax Credit Rates</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21 February 2024 – No changes from last year:</a:t>
            </a:r>
            <a:endParaRPr/>
          </a:p>
        </p:txBody>
      </p:sp>
      <p:pic>
        <p:nvPicPr>
          <p:cNvPr descr="A person and person looking at a tablet&#10;&#10;Description automatically generated" id="67" name="Google Shape;67;p4"/>
          <p:cNvPicPr preferRelativeResize="0"/>
          <p:nvPr/>
        </p:nvPicPr>
        <p:blipFill rotWithShape="1">
          <a:blip r:embed="rId4">
            <a:alphaModFix/>
          </a:blip>
          <a:srcRect b="0" l="0" r="11210" t="0"/>
          <a:stretch/>
        </p:blipFill>
        <p:spPr>
          <a:xfrm>
            <a:off x="5693445" y="0"/>
            <a:ext cx="3450555" cy="5143500"/>
          </a:xfrm>
          <a:prstGeom prst="rect">
            <a:avLst/>
          </a:prstGeom>
          <a:noFill/>
          <a:ln>
            <a:noFill/>
          </a:ln>
        </p:spPr>
      </p:pic>
      <p:graphicFrame>
        <p:nvGraphicFramePr>
          <p:cNvPr id="68" name="Google Shape;68;p4"/>
          <p:cNvGraphicFramePr/>
          <p:nvPr/>
        </p:nvGraphicFramePr>
        <p:xfrm>
          <a:off x="444610" y="2821322"/>
          <a:ext cx="3000000" cy="3000000"/>
        </p:xfrm>
        <a:graphic>
          <a:graphicData uri="http://schemas.openxmlformats.org/drawingml/2006/table">
            <a:tbl>
              <a:tblPr bandRow="1" firstRow="1">
                <a:noFill/>
                <a:tableStyleId>{F6C6CA81-0285-4002-B7FA-C990D63955DA}</a:tableStyleId>
              </a:tblPr>
              <a:tblGrid>
                <a:gridCol w="2564850"/>
                <a:gridCol w="348800"/>
                <a:gridCol w="348800"/>
                <a:gridCol w="348800"/>
                <a:gridCol w="348800"/>
              </a:tblGrid>
              <a:tr h="198000">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Per month (R)</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2025</a:t>
                      </a:r>
                      <a:endParaRPr b="1" i="0" sz="900" u="none" cap="none" strike="noStrike">
                        <a:solidFill>
                          <a:schemeClr val="accent2"/>
                        </a:solidFill>
                        <a:latin typeface="Roboto"/>
                        <a:ea typeface="Roboto"/>
                        <a:cs typeface="Roboto"/>
                        <a:sym typeface="Roboto"/>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2024</a:t>
                      </a:r>
                      <a:endParaRPr b="1" i="0" sz="900" u="none" cap="none" strike="noStrike">
                        <a:solidFill>
                          <a:schemeClr val="accent2"/>
                        </a:solidFill>
                        <a:latin typeface="Roboto"/>
                        <a:ea typeface="Roboto"/>
                        <a:cs typeface="Roboto"/>
                        <a:sym typeface="Roboto"/>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2023</a:t>
                      </a:r>
                      <a:endParaRPr b="1" i="0" sz="900" u="none" cap="none" strike="noStrike">
                        <a:solidFill>
                          <a:schemeClr val="accent2"/>
                        </a:solidFill>
                        <a:latin typeface="Roboto"/>
                        <a:ea typeface="Roboto"/>
                        <a:cs typeface="Roboto"/>
                        <a:sym typeface="Roboto"/>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2022</a:t>
                      </a:r>
                      <a:endParaRPr b="1" i="0" sz="900" u="none" cap="none" strike="noStrike">
                        <a:solidFill>
                          <a:schemeClr val="accent2"/>
                        </a:solidFill>
                        <a:latin typeface="Roboto"/>
                        <a:ea typeface="Roboto"/>
                        <a:cs typeface="Roboto"/>
                        <a:sym typeface="Roboto"/>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1980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For the taxpayer; or for a dependant who is a member of a medical scheme or fund, where the taxpayer him or herself is not a member of a medical scheme or fund</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R364</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R364</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R347</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R332</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1980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For the taxpayer and one dependant; or in respect of two dependants where the taxpayer him or herself is not a member of a medical scheme or fund</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R728</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R728</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R694</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R664</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1980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For each additional dependant</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R246</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R246</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R234</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R224</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5"/>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75" name="Google Shape;75;p5"/>
          <p:cNvSpPr txBox="1"/>
          <p:nvPr/>
        </p:nvSpPr>
        <p:spPr>
          <a:xfrm>
            <a:off x="446400" y="1802013"/>
            <a:ext cx="4820400" cy="2084400"/>
          </a:xfrm>
          <a:prstGeom prst="rect">
            <a:avLst/>
          </a:prstGeom>
          <a:noFill/>
          <a:ln>
            <a:noFill/>
          </a:ln>
        </p:spPr>
        <p:txBody>
          <a:bodyPr anchorCtr="0" anchor="t" bIns="0" lIns="0" spcFirstLastPara="1" rIns="0" wrap="square" tIns="0">
            <a:spAutoFit/>
          </a:bodyPr>
          <a:lstStyle/>
          <a:p>
            <a:pPr indent="0" lvl="0" marL="8550" marR="0" rtl="0" algn="l">
              <a:spcBef>
                <a:spcPts val="0"/>
              </a:spcBef>
              <a:spcAft>
                <a:spcPts val="0"/>
              </a:spcAft>
              <a:buNone/>
            </a:pPr>
            <a:r>
              <a:rPr b="1" lang="en-GB" sz="1000">
                <a:solidFill>
                  <a:schemeClr val="accent3"/>
                </a:solidFill>
                <a:latin typeface="Roboto"/>
                <a:ea typeface="Roboto"/>
                <a:cs typeface="Roboto"/>
                <a:sym typeface="Roboto"/>
              </a:rPr>
              <a:t>In general, there is no social security system in South Africa.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However, private sector employees must make contributions to the unemployment insurance fund, which provides limited benefits if they become unemployed.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The rate is currently 2 percent of remuneration paid to the employee.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The employer and employee contribute equally to the monthly contribution (that is, </a:t>
            </a:r>
            <a:br>
              <a:rPr lang="en-GB" sz="1000">
                <a:solidFill>
                  <a:schemeClr val="accent1"/>
                </a:solidFill>
                <a:latin typeface="Roboto Light"/>
                <a:ea typeface="Roboto Light"/>
                <a:cs typeface="Roboto Light"/>
                <a:sym typeface="Roboto Light"/>
              </a:rPr>
            </a:br>
            <a:r>
              <a:rPr lang="en-GB" sz="1000">
                <a:solidFill>
                  <a:schemeClr val="accent1"/>
                </a:solidFill>
                <a:latin typeface="Roboto Light"/>
                <a:ea typeface="Roboto Light"/>
                <a:cs typeface="Roboto Light"/>
                <a:sym typeface="Roboto Light"/>
              </a:rPr>
              <a:t>1 percent each).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The 2 percent contribution is levied on the first 17,712 ZAR (2023) remuneration paid to an employee during a month.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To the extent that an individual earns more than this amount, he/she will pay the capped amount per month (i.e. R177.12 (2023))</a:t>
            </a:r>
            <a:endParaRPr/>
          </a:p>
        </p:txBody>
      </p:sp>
      <p:sp>
        <p:nvSpPr>
          <p:cNvPr id="76" name="Google Shape;76;p5"/>
          <p:cNvSpPr txBox="1"/>
          <p:nvPr/>
        </p:nvSpPr>
        <p:spPr>
          <a:xfrm>
            <a:off x="444610" y="1031046"/>
            <a:ext cx="3511800" cy="492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Unemployment insurance fund (UIF) in South Africa </a:t>
            </a:r>
            <a:endParaRPr/>
          </a:p>
        </p:txBody>
      </p:sp>
      <p:cxnSp>
        <p:nvCxnSpPr>
          <p:cNvPr id="77" name="Google Shape;77;p5"/>
          <p:cNvCxnSpPr/>
          <p:nvPr/>
        </p:nvCxnSpPr>
        <p:spPr>
          <a:xfrm>
            <a:off x="446400" y="1650494"/>
            <a:ext cx="1773289" cy="0"/>
          </a:xfrm>
          <a:prstGeom prst="straightConnector1">
            <a:avLst/>
          </a:prstGeom>
          <a:noFill/>
          <a:ln cap="flat" cmpd="sng" w="15875">
            <a:solidFill>
              <a:schemeClr val="accent3"/>
            </a:solidFill>
            <a:prstDash val="solid"/>
            <a:miter lim="800000"/>
            <a:headEnd len="sm" w="sm" type="none"/>
            <a:tailEnd len="sm" w="sm" type="none"/>
          </a:ln>
        </p:spPr>
      </p:cxnSp>
      <p:sp>
        <p:nvSpPr>
          <p:cNvPr id="78" name="Google Shape;78;p5"/>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descr="A group of women giving each other a high five&#10;&#10;Description automatically generated" id="79" name="Google Shape;79;p5"/>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6"/>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86" name="Google Shape;86;p6"/>
          <p:cNvSpPr txBox="1"/>
          <p:nvPr/>
        </p:nvSpPr>
        <p:spPr>
          <a:xfrm>
            <a:off x="446400" y="1548012"/>
            <a:ext cx="4820400" cy="1692771"/>
          </a:xfrm>
          <a:prstGeom prst="rect">
            <a:avLst/>
          </a:prstGeom>
          <a:noFill/>
          <a:ln>
            <a:noFill/>
          </a:ln>
        </p:spPr>
        <p:txBody>
          <a:bodyPr anchorCtr="0" anchor="t" bIns="0" lIns="0" spcFirstLastPara="1" rIns="0" wrap="square" tIns="0">
            <a:spAutoFit/>
          </a:bodyPr>
          <a:lstStyle/>
          <a:p>
            <a:pPr indent="0" lvl="0" marL="8550" marR="0" rtl="0" algn="l">
              <a:spcBef>
                <a:spcPts val="0"/>
              </a:spcBef>
              <a:spcAft>
                <a:spcPts val="0"/>
              </a:spcAft>
              <a:buNone/>
            </a:pPr>
            <a:r>
              <a:rPr lang="en-GB" sz="1000">
                <a:solidFill>
                  <a:schemeClr val="accent1"/>
                </a:solidFill>
                <a:latin typeface="Roboto Light"/>
                <a:ea typeface="Roboto Light"/>
                <a:cs typeface="Roboto Light"/>
                <a:sym typeface="Roboto Light"/>
              </a:rPr>
              <a:t>SDL is a compulsory levy to fund education and training.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It is payable by an employer and cannot be deducted from the remuneration payable to an employee.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Small employers with an annual payroll of less than ZAR 500,000 are exempt from the levy.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SDL is levied at the rate of 1% of payroll.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It is payable monthly, together with income tax that the employer has withheld on its employees’ salaries.</a:t>
            </a:r>
            <a:endParaRPr/>
          </a:p>
        </p:txBody>
      </p:sp>
      <p:sp>
        <p:nvSpPr>
          <p:cNvPr id="87" name="Google Shape;87;p6"/>
          <p:cNvSpPr txBox="1"/>
          <p:nvPr/>
        </p:nvSpPr>
        <p:spPr>
          <a:xfrm>
            <a:off x="444610" y="1031046"/>
            <a:ext cx="4820400"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dk1"/>
                </a:solidFill>
                <a:latin typeface="Roboto"/>
                <a:ea typeface="Roboto"/>
                <a:cs typeface="Roboto"/>
                <a:sym typeface="Roboto"/>
              </a:rPr>
              <a:t>Skills Development Levy (SDL) in South Africa   </a:t>
            </a:r>
            <a:endParaRPr/>
          </a:p>
          <a:p>
            <a:pPr indent="0" lvl="0" marL="0" marR="0" rtl="0" algn="l">
              <a:spcBef>
                <a:spcPts val="0"/>
              </a:spcBef>
              <a:spcAft>
                <a:spcPts val="0"/>
              </a:spcAft>
              <a:buNone/>
            </a:pPr>
            <a:r>
              <a:t/>
            </a:r>
            <a:endParaRPr b="1" sz="1600">
              <a:solidFill>
                <a:schemeClr val="dk1"/>
              </a:solidFill>
              <a:latin typeface="Roboto"/>
              <a:ea typeface="Roboto"/>
              <a:cs typeface="Roboto"/>
              <a:sym typeface="Roboto"/>
            </a:endParaRPr>
          </a:p>
        </p:txBody>
      </p:sp>
      <p:cxnSp>
        <p:nvCxnSpPr>
          <p:cNvPr id="88" name="Google Shape;88;p6"/>
          <p:cNvCxnSpPr/>
          <p:nvPr/>
        </p:nvCxnSpPr>
        <p:spPr>
          <a:xfrm>
            <a:off x="446400" y="1396493"/>
            <a:ext cx="4554578" cy="0"/>
          </a:xfrm>
          <a:prstGeom prst="straightConnector1">
            <a:avLst/>
          </a:prstGeom>
          <a:noFill/>
          <a:ln cap="flat" cmpd="sng" w="15875">
            <a:solidFill>
              <a:schemeClr val="accent3"/>
            </a:solidFill>
            <a:prstDash val="solid"/>
            <a:miter lim="800000"/>
            <a:headEnd len="sm" w="sm" type="none"/>
            <a:tailEnd len="sm" w="sm" type="none"/>
          </a:ln>
        </p:spPr>
      </p:cxnSp>
      <p:sp>
        <p:nvSpPr>
          <p:cNvPr id="89" name="Google Shape;89;p6"/>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descr="A person holding a pen and paper&#10;&#10;Description automatically generated" id="90" name="Google Shape;90;p6"/>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7"/>
          <p:cNvSpPr/>
          <p:nvPr/>
        </p:nvSpPr>
        <p:spPr>
          <a:xfrm>
            <a:off x="0" y="1676404"/>
            <a:ext cx="9144000" cy="3467096"/>
          </a:xfrm>
          <a:prstGeom prst="rect">
            <a:avLst/>
          </a:prstGeom>
          <a:gradFill>
            <a:gsLst>
              <a:gs pos="0">
                <a:schemeClr val="accent2"/>
              </a:gs>
              <a:gs pos="100000">
                <a:schemeClr val="accent3"/>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grpSp>
        <p:nvGrpSpPr>
          <p:cNvPr id="96" name="Google Shape;96;p7"/>
          <p:cNvGrpSpPr/>
          <p:nvPr/>
        </p:nvGrpSpPr>
        <p:grpSpPr>
          <a:xfrm>
            <a:off x="3346202" y="2038998"/>
            <a:ext cx="2521234" cy="2471254"/>
            <a:chOff x="657755" y="2038998"/>
            <a:chExt cx="2521234" cy="2471254"/>
          </a:xfrm>
        </p:grpSpPr>
        <p:pic>
          <p:nvPicPr>
            <p:cNvPr descr="A hand holding a bag of money&#10;&#10;Description automatically generated" id="97" name="Google Shape;97;p7"/>
            <p:cNvPicPr preferRelativeResize="0"/>
            <p:nvPr/>
          </p:nvPicPr>
          <p:blipFill rotWithShape="1">
            <a:blip r:embed="rId3">
              <a:alphaModFix/>
            </a:blip>
            <a:srcRect b="0" l="0" r="0" t="0"/>
            <a:stretch/>
          </p:blipFill>
          <p:spPr>
            <a:xfrm>
              <a:off x="675685" y="2038998"/>
              <a:ext cx="520700" cy="520700"/>
            </a:xfrm>
            <a:prstGeom prst="rect">
              <a:avLst/>
            </a:prstGeom>
            <a:noFill/>
            <a:ln>
              <a:noFill/>
            </a:ln>
          </p:spPr>
        </p:pic>
        <p:sp>
          <p:nvSpPr>
            <p:cNvPr id="98" name="Google Shape;98;p7"/>
            <p:cNvSpPr txBox="1"/>
            <p:nvPr/>
          </p:nvSpPr>
          <p:spPr>
            <a:xfrm>
              <a:off x="658989" y="2694370"/>
              <a:ext cx="2520000" cy="181588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800">
                  <a:solidFill>
                    <a:schemeClr val="lt1"/>
                  </a:solidFill>
                  <a:latin typeface="Roboto"/>
                  <a:ea typeface="Roboto"/>
                  <a:cs typeface="Roboto"/>
                  <a:sym typeface="Roboto"/>
                </a:rPr>
                <a:t>Minimum Salary</a:t>
              </a:r>
              <a:endParaRPr/>
            </a:p>
            <a:p>
              <a:pPr indent="0" lvl="0" marL="0" marR="0" rtl="0" algn="l">
                <a:spcBef>
                  <a:spcPts val="1200"/>
                </a:spcBef>
                <a:spcAft>
                  <a:spcPts val="0"/>
                </a:spcAft>
                <a:buNone/>
              </a:pPr>
              <a:r>
                <a:rPr lang="en-GB" sz="800">
                  <a:solidFill>
                    <a:schemeClr val="lt1"/>
                  </a:solidFill>
                  <a:latin typeface="Roboto Light"/>
                  <a:ea typeface="Roboto Light"/>
                  <a:cs typeface="Roboto Light"/>
                  <a:sym typeface="Roboto Light"/>
                </a:rPr>
                <a:t>The new NMW base rate to come into effect in March – Department of Employment and Labour</a:t>
              </a:r>
              <a:endParaRPr/>
            </a:p>
            <a:p>
              <a:pPr indent="0" lvl="0" marL="0" marR="0" rtl="0" algn="l">
                <a:spcBef>
                  <a:spcPts val="0"/>
                </a:spcBef>
                <a:spcAft>
                  <a:spcPts val="0"/>
                </a:spcAft>
                <a:buNone/>
              </a:pPr>
              <a:r>
                <a:t/>
              </a:r>
              <a:endParaRPr sz="800">
                <a:solidFill>
                  <a:schemeClr val="lt1"/>
                </a:solidFill>
                <a:latin typeface="Roboto Light"/>
                <a:ea typeface="Roboto Light"/>
                <a:cs typeface="Roboto Light"/>
                <a:sym typeface="Roboto Light"/>
              </a:endParaRPr>
            </a:p>
            <a:p>
              <a:pPr indent="0" lvl="0" marL="0" marR="0" rtl="0" algn="l">
                <a:spcBef>
                  <a:spcPts val="0"/>
                </a:spcBef>
                <a:spcAft>
                  <a:spcPts val="0"/>
                </a:spcAft>
                <a:buNone/>
              </a:pPr>
              <a:r>
                <a:rPr lang="en-GB" sz="800">
                  <a:solidFill>
                    <a:schemeClr val="lt1"/>
                  </a:solidFill>
                  <a:latin typeface="Roboto Light"/>
                  <a:ea typeface="Roboto Light"/>
                  <a:cs typeface="Roboto Light"/>
                  <a:sym typeface="Roboto Light"/>
                </a:rPr>
                <a:t>The new rate for the National Minimum Wage (NMW) for each ordinary hour worked will now be R27.58 (2024)</a:t>
              </a:r>
              <a:endParaRPr/>
            </a:p>
            <a:p>
              <a:pPr indent="0" lvl="0" marL="0" marR="0" rtl="0" algn="l">
                <a:spcBef>
                  <a:spcPts val="0"/>
                </a:spcBef>
                <a:spcAft>
                  <a:spcPts val="0"/>
                </a:spcAft>
                <a:buNone/>
              </a:pPr>
              <a:r>
                <a:t/>
              </a:r>
              <a:endParaRPr sz="800">
                <a:solidFill>
                  <a:schemeClr val="lt1"/>
                </a:solidFill>
                <a:latin typeface="Roboto Light"/>
                <a:ea typeface="Roboto Light"/>
                <a:cs typeface="Roboto Light"/>
                <a:sym typeface="Roboto Light"/>
              </a:endParaRPr>
            </a:p>
            <a:p>
              <a:pPr indent="0" lvl="0" marL="0" marR="0" rtl="0" algn="l">
                <a:spcBef>
                  <a:spcPts val="0"/>
                </a:spcBef>
                <a:spcAft>
                  <a:spcPts val="0"/>
                </a:spcAft>
                <a:buNone/>
              </a:pPr>
              <a:r>
                <a:rPr lang="en-GB" sz="800">
                  <a:solidFill>
                    <a:schemeClr val="lt1"/>
                  </a:solidFill>
                  <a:latin typeface="Roboto Light"/>
                  <a:ea typeface="Roboto Light"/>
                  <a:cs typeface="Roboto Light"/>
                  <a:sym typeface="Roboto Light"/>
                </a:rPr>
                <a:t>In terms of a notice as published in the Government Gazette and signed by Employment and Labour Minister</a:t>
              </a:r>
              <a:endParaRPr/>
            </a:p>
            <a:p>
              <a:pPr indent="0" lvl="0" marL="0" marR="0" rtl="0" algn="l">
                <a:spcBef>
                  <a:spcPts val="0"/>
                </a:spcBef>
                <a:spcAft>
                  <a:spcPts val="0"/>
                </a:spcAft>
                <a:buNone/>
              </a:pPr>
              <a:r>
                <a:t/>
              </a:r>
              <a:endParaRPr sz="1000">
                <a:solidFill>
                  <a:schemeClr val="lt1"/>
                </a:solidFill>
                <a:latin typeface="Roboto Light"/>
                <a:ea typeface="Roboto Light"/>
                <a:cs typeface="Roboto Light"/>
                <a:sym typeface="Roboto Light"/>
              </a:endParaRPr>
            </a:p>
          </p:txBody>
        </p:sp>
        <p:cxnSp>
          <p:nvCxnSpPr>
            <p:cNvPr id="99" name="Google Shape;99;p7"/>
            <p:cNvCxnSpPr/>
            <p:nvPr/>
          </p:nvCxnSpPr>
          <p:spPr>
            <a:xfrm>
              <a:off x="657755" y="3039320"/>
              <a:ext cx="659904" cy="0"/>
            </a:xfrm>
            <a:prstGeom prst="straightConnector1">
              <a:avLst/>
            </a:prstGeom>
            <a:noFill/>
            <a:ln cap="flat" cmpd="sng" w="15875">
              <a:solidFill>
                <a:schemeClr val="lt1"/>
              </a:solidFill>
              <a:prstDash val="solid"/>
              <a:miter lim="800000"/>
              <a:headEnd len="sm" w="sm" type="none"/>
              <a:tailEnd len="sm" w="sm" type="none"/>
            </a:ln>
          </p:spPr>
        </p:cxnSp>
      </p:grpSp>
      <p:sp>
        <p:nvSpPr>
          <p:cNvPr id="100" name="Google Shape;100;p7"/>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101" name="Google Shape;101;p7"/>
          <p:cNvPicPr preferRelativeResize="0"/>
          <p:nvPr/>
        </p:nvPicPr>
        <p:blipFill rotWithShape="1">
          <a:blip r:embed="rId4">
            <a:alphaModFix/>
          </a:blip>
          <a:srcRect b="0" l="0" r="0" t="0"/>
          <a:stretch/>
        </p:blipFill>
        <p:spPr>
          <a:xfrm>
            <a:off x="381000" y="414250"/>
            <a:ext cx="1474177" cy="365447"/>
          </a:xfrm>
          <a:prstGeom prst="rect">
            <a:avLst/>
          </a:prstGeom>
          <a:noFill/>
          <a:ln>
            <a:noFill/>
          </a:ln>
        </p:spPr>
      </p:pic>
      <p:sp>
        <p:nvSpPr>
          <p:cNvPr id="102" name="Google Shape;102;p7"/>
          <p:cNvSpPr txBox="1"/>
          <p:nvPr/>
        </p:nvSpPr>
        <p:spPr>
          <a:xfrm>
            <a:off x="462540" y="1031046"/>
            <a:ext cx="351192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Labor Law</a:t>
            </a:r>
            <a:endParaRPr/>
          </a:p>
        </p:txBody>
      </p:sp>
      <p:cxnSp>
        <p:nvCxnSpPr>
          <p:cNvPr id="103" name="Google Shape;103;p7"/>
          <p:cNvCxnSpPr/>
          <p:nvPr/>
        </p:nvCxnSpPr>
        <p:spPr>
          <a:xfrm>
            <a:off x="458184" y="1396493"/>
            <a:ext cx="1108223" cy="0"/>
          </a:xfrm>
          <a:prstGeom prst="straightConnector1">
            <a:avLst/>
          </a:prstGeom>
          <a:noFill/>
          <a:ln cap="flat" cmpd="sng" w="15875">
            <a:solidFill>
              <a:schemeClr val="accent3"/>
            </a:solidFill>
            <a:prstDash val="solid"/>
            <a:miter lim="800000"/>
            <a:headEnd len="sm" w="sm" type="none"/>
            <a:tailEnd len="sm" w="sm" type="none"/>
          </a:ln>
        </p:spPr>
      </p:cxnSp>
      <p:grpSp>
        <p:nvGrpSpPr>
          <p:cNvPr id="104" name="Google Shape;104;p7"/>
          <p:cNvGrpSpPr/>
          <p:nvPr/>
        </p:nvGrpSpPr>
        <p:grpSpPr>
          <a:xfrm>
            <a:off x="6232984" y="2033715"/>
            <a:ext cx="2521236" cy="1830206"/>
            <a:chOff x="6232984" y="2033715"/>
            <a:chExt cx="2521236" cy="1830206"/>
          </a:xfrm>
        </p:grpSpPr>
        <p:pic>
          <p:nvPicPr>
            <p:cNvPr descr="A blue and white calendar&#10;&#10;Description automatically generated" id="105" name="Google Shape;105;p7"/>
            <p:cNvPicPr preferRelativeResize="0"/>
            <p:nvPr/>
          </p:nvPicPr>
          <p:blipFill rotWithShape="1">
            <a:blip r:embed="rId5">
              <a:alphaModFix/>
            </a:blip>
            <a:srcRect b="0" l="0" r="0" t="0"/>
            <a:stretch/>
          </p:blipFill>
          <p:spPr>
            <a:xfrm>
              <a:off x="6250914" y="2033715"/>
              <a:ext cx="520700" cy="520700"/>
            </a:xfrm>
            <a:prstGeom prst="rect">
              <a:avLst/>
            </a:prstGeom>
            <a:noFill/>
            <a:ln>
              <a:noFill/>
            </a:ln>
          </p:spPr>
        </p:pic>
        <p:sp>
          <p:nvSpPr>
            <p:cNvPr id="106" name="Google Shape;106;p7"/>
            <p:cNvSpPr txBox="1"/>
            <p:nvPr/>
          </p:nvSpPr>
          <p:spPr>
            <a:xfrm>
              <a:off x="6234220" y="2694370"/>
              <a:ext cx="2520000" cy="116955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800">
                  <a:solidFill>
                    <a:schemeClr val="lt1"/>
                  </a:solidFill>
                  <a:latin typeface="Roboto"/>
                  <a:ea typeface="Roboto"/>
                  <a:cs typeface="Roboto"/>
                  <a:sym typeface="Roboto"/>
                </a:rPr>
                <a:t>Annual Leave</a:t>
              </a:r>
              <a:endParaRPr/>
            </a:p>
            <a:p>
              <a:pPr indent="0" lvl="0" marL="0" marR="0" rtl="0" algn="l">
                <a:spcBef>
                  <a:spcPts val="1200"/>
                </a:spcBef>
                <a:spcAft>
                  <a:spcPts val="0"/>
                </a:spcAft>
                <a:buNone/>
              </a:pPr>
              <a:r>
                <a:rPr lang="en-GB" sz="800">
                  <a:solidFill>
                    <a:schemeClr val="lt1"/>
                  </a:solidFill>
                  <a:latin typeface="Roboto Light"/>
                  <a:ea typeface="Roboto Light"/>
                  <a:cs typeface="Roboto Light"/>
                  <a:sym typeface="Roboto Light"/>
                </a:rPr>
                <a:t>Holiday leave in South Africa is accrued at the minimum rate of 1.25 days per month of employment, which equals 15 days per year. Those days are not offered upfront and can only be taken as they accrue, so the employee starts at zero and accumulates leave time during the year.</a:t>
              </a:r>
              <a:endParaRPr/>
            </a:p>
          </p:txBody>
        </p:sp>
        <p:cxnSp>
          <p:nvCxnSpPr>
            <p:cNvPr id="107" name="Google Shape;107;p7"/>
            <p:cNvCxnSpPr/>
            <p:nvPr/>
          </p:nvCxnSpPr>
          <p:spPr>
            <a:xfrm>
              <a:off x="6232984" y="3039320"/>
              <a:ext cx="659904" cy="0"/>
            </a:xfrm>
            <a:prstGeom prst="straightConnector1">
              <a:avLst/>
            </a:prstGeom>
            <a:noFill/>
            <a:ln cap="flat" cmpd="sng" w="15875">
              <a:solidFill>
                <a:schemeClr val="lt1"/>
              </a:solidFill>
              <a:prstDash val="solid"/>
              <a:miter lim="800000"/>
              <a:headEnd len="sm" w="sm" type="none"/>
              <a:tailEnd len="sm" w="sm" type="none"/>
            </a:ln>
          </p:spPr>
        </p:cxnSp>
      </p:grpSp>
      <p:sp>
        <p:nvSpPr>
          <p:cNvPr id="108" name="Google Shape;108;p7"/>
          <p:cNvSpPr txBox="1"/>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900">
                <a:solidFill>
                  <a:schemeClr val="lt1"/>
                </a:solidFill>
                <a:latin typeface="Roboto"/>
                <a:ea typeface="Roboto"/>
                <a:cs typeface="Roboto"/>
                <a:sym typeface="Roboto"/>
              </a:rPr>
              <a:t>‹#›</a:t>
            </a:fld>
            <a:endParaRPr sz="900">
              <a:solidFill>
                <a:schemeClr val="lt1"/>
              </a:solidFill>
              <a:latin typeface="Roboto"/>
              <a:ea typeface="Roboto"/>
              <a:cs typeface="Roboto"/>
              <a:sym typeface="Roboto"/>
            </a:endParaRPr>
          </a:p>
        </p:txBody>
      </p:sp>
      <p:grpSp>
        <p:nvGrpSpPr>
          <p:cNvPr id="109" name="Google Shape;109;p7"/>
          <p:cNvGrpSpPr/>
          <p:nvPr/>
        </p:nvGrpSpPr>
        <p:grpSpPr>
          <a:xfrm>
            <a:off x="457200" y="2038998"/>
            <a:ext cx="2520000" cy="2994474"/>
            <a:chOff x="614250" y="2038998"/>
            <a:chExt cx="2520000" cy="2994474"/>
          </a:xfrm>
        </p:grpSpPr>
        <p:pic>
          <p:nvPicPr>
            <p:cNvPr id="110" name="Google Shape;110;p7"/>
            <p:cNvPicPr preferRelativeResize="0"/>
            <p:nvPr/>
          </p:nvPicPr>
          <p:blipFill rotWithShape="1">
            <a:blip r:embed="rId6">
              <a:alphaModFix/>
            </a:blip>
            <a:srcRect b="0" l="0" r="0" t="0"/>
            <a:stretch/>
          </p:blipFill>
          <p:spPr>
            <a:xfrm>
              <a:off x="628650" y="2038998"/>
              <a:ext cx="520700" cy="520700"/>
            </a:xfrm>
            <a:prstGeom prst="rect">
              <a:avLst/>
            </a:prstGeom>
            <a:noFill/>
            <a:ln>
              <a:noFill/>
            </a:ln>
          </p:spPr>
        </p:pic>
        <p:sp>
          <p:nvSpPr>
            <p:cNvPr id="111" name="Google Shape;111;p7"/>
            <p:cNvSpPr txBox="1"/>
            <p:nvPr/>
          </p:nvSpPr>
          <p:spPr>
            <a:xfrm>
              <a:off x="614250" y="2694370"/>
              <a:ext cx="2520000" cy="233910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800">
                  <a:solidFill>
                    <a:schemeClr val="lt1"/>
                  </a:solidFill>
                  <a:latin typeface="Roboto"/>
                  <a:ea typeface="Roboto"/>
                  <a:cs typeface="Roboto"/>
                  <a:sym typeface="Roboto"/>
                </a:rPr>
                <a:t>Working Hours</a:t>
              </a:r>
              <a:endParaRPr/>
            </a:p>
            <a:p>
              <a:pPr indent="0" lvl="0" marL="0" marR="0" rtl="0" algn="l">
                <a:spcBef>
                  <a:spcPts val="1200"/>
                </a:spcBef>
                <a:spcAft>
                  <a:spcPts val="0"/>
                </a:spcAft>
                <a:buNone/>
              </a:pPr>
              <a:r>
                <a:rPr lang="en-GB" sz="800">
                  <a:solidFill>
                    <a:schemeClr val="lt1"/>
                  </a:solidFill>
                  <a:latin typeface="Roboto Light"/>
                  <a:ea typeface="Roboto Light"/>
                  <a:cs typeface="Roboto Light"/>
                  <a:sym typeface="Roboto Light"/>
                </a:rPr>
                <a:t>Section 9 of the BCEA stipulates that an employee may not be required or allowed to work more than:</a:t>
              </a:r>
              <a:endParaRPr/>
            </a:p>
            <a:p>
              <a:pPr indent="-171450" lvl="0" marL="171450" marR="0" rtl="0" algn="l">
                <a:spcBef>
                  <a:spcPts val="0"/>
                </a:spcBef>
                <a:spcAft>
                  <a:spcPts val="0"/>
                </a:spcAft>
                <a:buClr>
                  <a:schemeClr val="lt1"/>
                </a:buClr>
                <a:buSzPts val="800"/>
                <a:buFont typeface="Arial"/>
                <a:buChar char="•"/>
              </a:pPr>
              <a:r>
                <a:rPr lang="en-GB" sz="800">
                  <a:solidFill>
                    <a:schemeClr val="lt1"/>
                  </a:solidFill>
                  <a:latin typeface="Roboto Light"/>
                  <a:ea typeface="Roboto Light"/>
                  <a:cs typeface="Roboto Light"/>
                  <a:sym typeface="Roboto Light"/>
                </a:rPr>
                <a:t>45 hours per week.</a:t>
              </a:r>
              <a:endParaRPr/>
            </a:p>
            <a:p>
              <a:pPr indent="-171450" lvl="0" marL="171450" marR="0" rtl="0" algn="l">
                <a:spcBef>
                  <a:spcPts val="0"/>
                </a:spcBef>
                <a:spcAft>
                  <a:spcPts val="0"/>
                </a:spcAft>
                <a:buClr>
                  <a:schemeClr val="lt1"/>
                </a:buClr>
                <a:buSzPts val="800"/>
                <a:buFont typeface="Arial"/>
                <a:buChar char="•"/>
              </a:pPr>
              <a:r>
                <a:rPr lang="en-GB" sz="800">
                  <a:solidFill>
                    <a:schemeClr val="lt1"/>
                  </a:solidFill>
                  <a:latin typeface="Roboto Light"/>
                  <a:ea typeface="Roboto Light"/>
                  <a:cs typeface="Roboto Light"/>
                  <a:sym typeface="Roboto Light"/>
                </a:rPr>
                <a:t>nine hours in a day (excluding lunch break) in a working week of five days or less.</a:t>
              </a:r>
              <a:endParaRPr/>
            </a:p>
            <a:p>
              <a:pPr indent="-171450" lvl="0" marL="171450" marR="0" rtl="0" algn="l">
                <a:spcBef>
                  <a:spcPts val="0"/>
                </a:spcBef>
                <a:spcAft>
                  <a:spcPts val="0"/>
                </a:spcAft>
                <a:buClr>
                  <a:schemeClr val="lt1"/>
                </a:buClr>
                <a:buSzPts val="800"/>
                <a:buFont typeface="Arial"/>
                <a:buChar char="•"/>
              </a:pPr>
              <a:r>
                <a:rPr lang="en-GB" sz="800">
                  <a:solidFill>
                    <a:schemeClr val="lt1"/>
                  </a:solidFill>
                  <a:latin typeface="Roboto Light"/>
                  <a:ea typeface="Roboto Light"/>
                  <a:cs typeface="Roboto Light"/>
                  <a:sym typeface="Roboto Light"/>
                </a:rPr>
                <a:t>eight hours in a day (excluding lunch break) in a working week or more than five days a week.</a:t>
              </a:r>
              <a:endParaRPr/>
            </a:p>
            <a:p>
              <a:pPr indent="0" lvl="0" marL="0" marR="0" rtl="0" algn="l">
                <a:spcBef>
                  <a:spcPts val="0"/>
                </a:spcBef>
                <a:spcAft>
                  <a:spcPts val="0"/>
                </a:spcAft>
                <a:buNone/>
              </a:pPr>
              <a:r>
                <a:t/>
              </a:r>
              <a:endParaRPr sz="800">
                <a:solidFill>
                  <a:schemeClr val="lt1"/>
                </a:solidFill>
                <a:latin typeface="Roboto Light"/>
                <a:ea typeface="Roboto Light"/>
                <a:cs typeface="Roboto Light"/>
                <a:sym typeface="Roboto Light"/>
              </a:endParaRPr>
            </a:p>
            <a:p>
              <a:pPr indent="0" lvl="0" marL="0" marR="0" rtl="0" algn="l">
                <a:spcBef>
                  <a:spcPts val="0"/>
                </a:spcBef>
                <a:spcAft>
                  <a:spcPts val="0"/>
                </a:spcAft>
                <a:buNone/>
              </a:pPr>
              <a:r>
                <a:rPr lang="en-GB" sz="800">
                  <a:solidFill>
                    <a:schemeClr val="lt1"/>
                  </a:solidFill>
                  <a:latin typeface="Roboto Light"/>
                  <a:ea typeface="Roboto Light"/>
                  <a:cs typeface="Roboto Light"/>
                  <a:sym typeface="Roboto Light"/>
                </a:rPr>
                <a:t>However, these times may, by agreement, be extended, especially in the case of employees whose duties involve serving members of the public. Such extensions may be up to 15 minutes in a day but may not exceed 60 minutes in a week.</a:t>
              </a:r>
              <a:endParaRPr/>
            </a:p>
            <a:p>
              <a:pPr indent="0" lvl="0" marL="0" marR="0" rtl="0" algn="l">
                <a:spcBef>
                  <a:spcPts val="0"/>
                </a:spcBef>
                <a:spcAft>
                  <a:spcPts val="0"/>
                </a:spcAft>
                <a:buNone/>
              </a:pPr>
              <a:r>
                <a:t/>
              </a:r>
              <a:endParaRPr sz="1000">
                <a:solidFill>
                  <a:schemeClr val="lt1"/>
                </a:solidFill>
                <a:latin typeface="Roboto Light"/>
                <a:ea typeface="Roboto Light"/>
                <a:cs typeface="Roboto Light"/>
                <a:sym typeface="Roboto Light"/>
              </a:endParaRPr>
            </a:p>
            <a:p>
              <a:pPr indent="0" lvl="0" marL="0" marR="0" rtl="0" algn="l">
                <a:spcBef>
                  <a:spcPts val="0"/>
                </a:spcBef>
                <a:spcAft>
                  <a:spcPts val="0"/>
                </a:spcAft>
                <a:buNone/>
              </a:pPr>
              <a:r>
                <a:t/>
              </a:r>
              <a:endParaRPr sz="1000">
                <a:solidFill>
                  <a:schemeClr val="lt1"/>
                </a:solidFill>
                <a:latin typeface="Roboto Light"/>
                <a:ea typeface="Roboto Light"/>
                <a:cs typeface="Roboto Light"/>
                <a:sym typeface="Roboto Light"/>
              </a:endParaRPr>
            </a:p>
          </p:txBody>
        </p:sp>
        <p:cxnSp>
          <p:nvCxnSpPr>
            <p:cNvPr id="112" name="Google Shape;112;p7"/>
            <p:cNvCxnSpPr/>
            <p:nvPr/>
          </p:nvCxnSpPr>
          <p:spPr>
            <a:xfrm>
              <a:off x="614250" y="3038400"/>
              <a:ext cx="659904" cy="0"/>
            </a:xfrm>
            <a:prstGeom prst="straightConnector1">
              <a:avLst/>
            </a:prstGeom>
            <a:noFill/>
            <a:ln cap="flat" cmpd="sng" w="15875">
              <a:solidFill>
                <a:schemeClr val="lt1"/>
              </a:solidFill>
              <a:prstDash val="solid"/>
              <a:miter lim="800000"/>
              <a:headEnd len="sm" w="sm" type="none"/>
              <a:tailEnd len="sm" w="sm"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8"/>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19" name="Google Shape;119;p8"/>
          <p:cNvSpPr txBox="1"/>
          <p:nvPr/>
        </p:nvSpPr>
        <p:spPr>
          <a:xfrm>
            <a:off x="446400" y="1548012"/>
            <a:ext cx="4820400" cy="3039294"/>
          </a:xfrm>
          <a:prstGeom prst="rect">
            <a:avLst/>
          </a:prstGeom>
          <a:noFill/>
          <a:ln>
            <a:noFill/>
          </a:ln>
        </p:spPr>
        <p:txBody>
          <a:bodyPr anchorCtr="0" anchor="t" bIns="0" lIns="0" spcFirstLastPara="1" rIns="0" wrap="square" tIns="0">
            <a:spAutoFit/>
          </a:bodyPr>
          <a:lstStyle/>
          <a:p>
            <a:pPr indent="0" lvl="0" marL="8550" marR="0" rtl="0" algn="l">
              <a:spcBef>
                <a:spcPts val="0"/>
              </a:spcBef>
              <a:spcAft>
                <a:spcPts val="0"/>
              </a:spcAft>
              <a:buNone/>
            </a:pPr>
            <a:r>
              <a:rPr lang="en-GB" sz="1000">
                <a:solidFill>
                  <a:schemeClr val="accent1"/>
                </a:solidFill>
                <a:latin typeface="Roboto Light"/>
                <a:ea typeface="Roboto Light"/>
                <a:cs typeface="Roboto Light"/>
                <a:sym typeface="Roboto Light"/>
              </a:rPr>
              <a:t>EMP201 must be submitted monthly – by the 7th of the following month or the Friday* before that day if the 7th falls on a weekend or public holiday.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The Interim Employers Tax Season for EMP501 reconciliations runs from 1 September to 31 October.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The annual Employers Tax Season runs from 1 April to 31 May.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For the interim period – which is for the six-month period 1 March to 31 August; and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For the annual period – which if for the full year 1 March to 28/29 February.</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It involves an employer submitting an accurate Employer Reconciliation Declaration (EMP501).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Employee Tax Certificates [IRP5/IT3(a)s] to be issued and if applicable. </a:t>
            </a:r>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Tax Certificate Cancellation Declaration (EMP601).</a:t>
            </a:r>
            <a:endParaRPr/>
          </a:p>
          <a:p>
            <a:pPr indent="0" lvl="0" marL="8550" marR="0" rtl="0" algn="l">
              <a:spcBef>
                <a:spcPts val="850"/>
              </a:spcBef>
              <a:spcAft>
                <a:spcPts val="0"/>
              </a:spcAft>
              <a:buNone/>
            </a:pPr>
            <a:r>
              <a:t/>
            </a:r>
            <a:endParaRPr sz="1000">
              <a:solidFill>
                <a:schemeClr val="accent1"/>
              </a:solidFill>
              <a:latin typeface="Roboto Light"/>
              <a:ea typeface="Roboto Light"/>
              <a:cs typeface="Roboto Light"/>
              <a:sym typeface="Roboto Light"/>
            </a:endParaRPr>
          </a:p>
          <a:p>
            <a:pPr indent="0" lvl="0" marL="8550" marR="0" rtl="0" algn="l">
              <a:spcBef>
                <a:spcPts val="850"/>
              </a:spcBef>
              <a:spcAft>
                <a:spcPts val="0"/>
              </a:spcAft>
              <a:buNone/>
            </a:pPr>
            <a:r>
              <a:rPr lang="en-GB" sz="1000">
                <a:solidFill>
                  <a:schemeClr val="accent1"/>
                </a:solidFill>
                <a:latin typeface="Roboto Light"/>
                <a:ea typeface="Roboto Light"/>
                <a:cs typeface="Roboto Light"/>
                <a:sym typeface="Roboto Light"/>
              </a:rPr>
              <a:t> </a:t>
            </a:r>
            <a:endParaRPr/>
          </a:p>
        </p:txBody>
      </p:sp>
      <p:sp>
        <p:nvSpPr>
          <p:cNvPr id="120" name="Google Shape;120;p8"/>
          <p:cNvSpPr txBox="1"/>
          <p:nvPr/>
        </p:nvSpPr>
        <p:spPr>
          <a:xfrm>
            <a:off x="444610" y="1031046"/>
            <a:ext cx="4820400"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dk1"/>
                </a:solidFill>
                <a:latin typeface="Roboto"/>
                <a:ea typeface="Roboto"/>
                <a:cs typeface="Roboto"/>
                <a:sym typeface="Roboto"/>
              </a:rPr>
              <a:t>Filing and payment</a:t>
            </a:r>
            <a:endParaRPr/>
          </a:p>
        </p:txBody>
      </p:sp>
      <p:cxnSp>
        <p:nvCxnSpPr>
          <p:cNvPr id="121" name="Google Shape;121;p8"/>
          <p:cNvCxnSpPr/>
          <p:nvPr/>
        </p:nvCxnSpPr>
        <p:spPr>
          <a:xfrm>
            <a:off x="446400" y="1396493"/>
            <a:ext cx="1986356" cy="0"/>
          </a:xfrm>
          <a:prstGeom prst="straightConnector1">
            <a:avLst/>
          </a:prstGeom>
          <a:noFill/>
          <a:ln cap="flat" cmpd="sng" w="15875">
            <a:solidFill>
              <a:schemeClr val="accent3"/>
            </a:solidFill>
            <a:prstDash val="solid"/>
            <a:miter lim="800000"/>
            <a:headEnd len="sm" w="sm" type="none"/>
            <a:tailEnd len="sm" w="sm" type="none"/>
          </a:ln>
        </p:spPr>
      </p:cxnSp>
      <p:sp>
        <p:nvSpPr>
          <p:cNvPr id="122" name="Google Shape;122;p8"/>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descr="A person standing next to a person looking at a computer&#10;&#10;Description automatically generated" id="123" name="Google Shape;123;p8"/>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9"/>
          <p:cNvSpPr txBox="1"/>
          <p:nvPr/>
        </p:nvSpPr>
        <p:spPr>
          <a:xfrm>
            <a:off x="946800" y="1709976"/>
            <a:ext cx="1890677" cy="1723549"/>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2800">
                <a:solidFill>
                  <a:schemeClr val="lt1"/>
                </a:solidFill>
                <a:latin typeface="Roboto"/>
                <a:ea typeface="Roboto"/>
                <a:cs typeface="Roboto"/>
                <a:sym typeface="Roboto"/>
              </a:rPr>
              <a:t>Employer of Record Services</a:t>
            </a:r>
            <a:br>
              <a:rPr b="1" lang="en-GB" sz="2800">
                <a:solidFill>
                  <a:schemeClr val="lt1"/>
                </a:solidFill>
                <a:latin typeface="Roboto"/>
                <a:ea typeface="Roboto"/>
                <a:cs typeface="Roboto"/>
                <a:sym typeface="Roboto"/>
              </a:rPr>
            </a:br>
            <a:r>
              <a:rPr b="1" lang="en-GB" sz="2800">
                <a:solidFill>
                  <a:schemeClr val="lt1"/>
                </a:solidFill>
                <a:latin typeface="Roboto"/>
                <a:ea typeface="Roboto"/>
                <a:cs typeface="Roboto"/>
                <a:sym typeface="Roboto"/>
              </a:rPr>
              <a:t>(EOR) </a:t>
            </a:r>
            <a:endParaRPr/>
          </a:p>
        </p:txBody>
      </p:sp>
      <p:sp>
        <p:nvSpPr>
          <p:cNvPr id="129" name="Google Shape;129;p9"/>
          <p:cNvSpPr/>
          <p:nvPr/>
        </p:nvSpPr>
        <p:spPr>
          <a:xfrm>
            <a:off x="0" y="0"/>
            <a:ext cx="9144000" cy="5143500"/>
          </a:xfrm>
          <a:prstGeom prst="rect">
            <a:avLst/>
          </a:prstGeom>
          <a:gradFill>
            <a:gsLst>
              <a:gs pos="0">
                <a:schemeClr val="accent2"/>
              </a:gs>
              <a:gs pos="100000">
                <a:schemeClr val="accent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130" name="Google Shape;130;p9"/>
          <p:cNvSpPr txBox="1"/>
          <p:nvPr/>
        </p:nvSpPr>
        <p:spPr>
          <a:xfrm>
            <a:off x="459419" y="3274074"/>
            <a:ext cx="4620177" cy="112851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lt1"/>
                </a:solidFill>
                <a:latin typeface="Roboto"/>
                <a:ea typeface="Roboto"/>
                <a:cs typeface="Roboto"/>
                <a:sym typeface="Roboto"/>
              </a:rPr>
              <a:t>Office 2401 </a:t>
            </a:r>
            <a:endParaRPr/>
          </a:p>
          <a:p>
            <a:pPr indent="0" lvl="0" marL="0" marR="0" rtl="0" algn="l">
              <a:spcBef>
                <a:spcPts val="0"/>
              </a:spcBef>
              <a:spcAft>
                <a:spcPts val="0"/>
              </a:spcAft>
              <a:buNone/>
            </a:pPr>
            <a:r>
              <a:rPr b="1" lang="en-GB" sz="1000">
                <a:solidFill>
                  <a:schemeClr val="lt1"/>
                </a:solidFill>
                <a:latin typeface="Roboto"/>
                <a:ea typeface="Roboto"/>
                <a:cs typeface="Roboto"/>
                <a:sym typeface="Roboto"/>
              </a:rPr>
              <a:t>API Trio Tower </a:t>
            </a:r>
            <a:endParaRPr/>
          </a:p>
          <a:p>
            <a:pPr indent="0" lvl="0" marL="0" marR="0" rtl="0" algn="l">
              <a:spcBef>
                <a:spcPts val="0"/>
              </a:spcBef>
              <a:spcAft>
                <a:spcPts val="0"/>
              </a:spcAft>
              <a:buNone/>
            </a:pPr>
            <a:r>
              <a:rPr b="1" lang="en-GB" sz="1000">
                <a:solidFill>
                  <a:schemeClr val="lt1"/>
                </a:solidFill>
                <a:latin typeface="Roboto"/>
                <a:ea typeface="Roboto"/>
                <a:cs typeface="Roboto"/>
                <a:sym typeface="Roboto"/>
              </a:rPr>
              <a:t>Al Barsha 1 </a:t>
            </a:r>
            <a:endParaRPr/>
          </a:p>
          <a:p>
            <a:pPr indent="0" lvl="0" marL="0" marR="0" rtl="0" algn="l">
              <a:spcBef>
                <a:spcPts val="0"/>
              </a:spcBef>
              <a:spcAft>
                <a:spcPts val="0"/>
              </a:spcAft>
              <a:buNone/>
            </a:pPr>
            <a:r>
              <a:rPr b="1" lang="en-GB" sz="1000">
                <a:solidFill>
                  <a:schemeClr val="lt1"/>
                </a:solidFill>
                <a:latin typeface="Roboto"/>
                <a:ea typeface="Roboto"/>
                <a:cs typeface="Roboto"/>
                <a:sym typeface="Roboto"/>
              </a:rPr>
              <a:t>Dubai, UAE</a:t>
            </a:r>
            <a:endParaRPr/>
          </a:p>
          <a:p>
            <a:pPr indent="0" lvl="0" marL="0" marR="0" rtl="0" algn="l">
              <a:spcBef>
                <a:spcPts val="800"/>
              </a:spcBef>
              <a:spcAft>
                <a:spcPts val="0"/>
              </a:spcAft>
              <a:buNone/>
            </a:pPr>
            <a:r>
              <a:rPr b="1" lang="en-GB" sz="1000">
                <a:solidFill>
                  <a:schemeClr val="lt1"/>
                </a:solidFill>
                <a:latin typeface="Roboto"/>
                <a:ea typeface="Roboto"/>
                <a:cs typeface="Roboto"/>
                <a:sym typeface="Roboto"/>
              </a:rPr>
              <a:t>+971 4 295 8770</a:t>
            </a:r>
            <a:endParaRPr/>
          </a:p>
          <a:p>
            <a:pPr indent="0" lvl="0" marL="0" marR="0" rtl="0" algn="l">
              <a:spcBef>
                <a:spcPts val="800"/>
              </a:spcBef>
              <a:spcAft>
                <a:spcPts val="0"/>
              </a:spcAft>
              <a:buNone/>
            </a:pPr>
            <a:r>
              <a:rPr b="1" lang="en-GB" sz="1000">
                <a:solidFill>
                  <a:schemeClr val="lt1"/>
                </a:solidFill>
                <a:latin typeface="Roboto"/>
                <a:ea typeface="Roboto"/>
                <a:cs typeface="Roboto"/>
                <a:sym typeface="Roboto"/>
              </a:rPr>
              <a:t>info@transskills.com | transskills.com</a:t>
            </a:r>
            <a:endParaRPr b="1" sz="1000">
              <a:solidFill>
                <a:schemeClr val="lt1"/>
              </a:solidFill>
              <a:latin typeface="Roboto"/>
              <a:ea typeface="Roboto"/>
              <a:cs typeface="Roboto"/>
              <a:sym typeface="Roboto"/>
            </a:endParaRPr>
          </a:p>
        </p:txBody>
      </p:sp>
      <p:pic>
        <p:nvPicPr>
          <p:cNvPr id="131" name="Google Shape;131;p9"/>
          <p:cNvPicPr preferRelativeResize="0"/>
          <p:nvPr/>
        </p:nvPicPr>
        <p:blipFill rotWithShape="1">
          <a:blip r:embed="rId3">
            <a:alphaModFix/>
          </a:blip>
          <a:srcRect b="0" l="0" r="0" t="0"/>
          <a:stretch/>
        </p:blipFill>
        <p:spPr>
          <a:xfrm>
            <a:off x="387036" y="421340"/>
            <a:ext cx="1474178" cy="361319"/>
          </a:xfrm>
          <a:prstGeom prst="rect">
            <a:avLst/>
          </a:prstGeom>
          <a:noFill/>
          <a:ln>
            <a:noFill/>
          </a:ln>
        </p:spPr>
      </p:pic>
      <p:pic>
        <p:nvPicPr>
          <p:cNvPr id="132" name="Google Shape;132;p9"/>
          <p:cNvPicPr preferRelativeResize="0"/>
          <p:nvPr/>
        </p:nvPicPr>
        <p:blipFill rotWithShape="1">
          <a:blip r:embed="rId4">
            <a:alphaModFix/>
          </a:blip>
          <a:srcRect b="0" l="0" r="0" t="0"/>
          <a:stretch/>
        </p:blipFill>
        <p:spPr>
          <a:xfrm flipH="1" rot="-3627653">
            <a:off x="4097266" y="1987097"/>
            <a:ext cx="6029063" cy="4882231"/>
          </a:xfrm>
          <a:prstGeom prst="rect">
            <a:avLst/>
          </a:prstGeom>
          <a:noFill/>
          <a:ln>
            <a:noFill/>
          </a:ln>
        </p:spPr>
      </p:pic>
      <p:sp>
        <p:nvSpPr>
          <p:cNvPr id="133" name="Google Shape;133;p9"/>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44546A"/>
      </a:dk2>
      <a:lt2>
        <a:srgbClr val="E7E6E6"/>
      </a:lt2>
      <a:accent1>
        <a:srgbClr val="1E1A3B"/>
      </a:accent1>
      <a:accent2>
        <a:srgbClr val="4D61AD"/>
      </a:accent2>
      <a:accent3>
        <a:srgbClr val="5DC5ED"/>
      </a:accent3>
      <a:accent4>
        <a:srgbClr val="3C8AC3"/>
      </a:accent4>
      <a:accent5>
        <a:srgbClr val="FF8A00"/>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2024-08-05T08:43:31Z</dcterms:created>
  <dc:creator>Microsoft Office User</dc:creator>
</cp:coreProperties>
</file>