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TJlNfbXkUyUuAa/Xqi4PIRHZc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CE6024-C269-4572-896D-82057C66F9A8}">
  <a:tblStyle styleId="{59CE6024-C269-4572-896D-82057C66F9A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Light-regular.fntdata"/><Relationship Id="rId21" Type="http://schemas.openxmlformats.org/officeDocument/2006/relationships/font" Target="fonts/Roboto-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 name="Google Shape;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4"/>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5" name="Google Shape;15;p14"/>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 name="Google Shape;16;p1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7" name="Shape 17"/>
        <p:cNvGrpSpPr/>
        <p:nvPr/>
      </p:nvGrpSpPr>
      <p:grpSpPr>
        <a:xfrm>
          <a:off x="0" y="0"/>
          <a:ext cx="0" cy="0"/>
          <a:chOff x="0" y="0"/>
          <a:chExt cx="0" cy="0"/>
        </a:xfrm>
      </p:grpSpPr>
      <p:sp>
        <p:nvSpPr>
          <p:cNvPr id="18" name="Google Shape;18;p15"/>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9" name="Google Shape;19;p15"/>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20" name="Google Shape;20;p1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396000" y="480076"/>
            <a:ext cx="1731599" cy="424412"/>
          </a:xfrm>
          <a:prstGeom prst="rect">
            <a:avLst/>
          </a:prstGeom>
          <a:noFill/>
          <a:ln>
            <a:noFill/>
          </a:ln>
        </p:spPr>
      </p:pic>
      <p:pic>
        <p:nvPicPr>
          <p:cNvPr id="27" name="Google Shape;27;p1"/>
          <p:cNvPicPr preferRelativeResize="0"/>
          <p:nvPr/>
        </p:nvPicPr>
        <p:blipFill rotWithShape="1">
          <a:blip r:embed="rId5">
            <a:alphaModFix/>
          </a:blip>
          <a:srcRect b="0" l="0" r="0" t="0"/>
          <a:stretch/>
        </p:blipFill>
        <p:spPr>
          <a:xfrm flipH="1" rot="176766">
            <a:off x="-2885502" y="3099333"/>
            <a:ext cx="6029063" cy="4882231"/>
          </a:xfrm>
          <a:prstGeom prst="rect">
            <a:avLst/>
          </a:prstGeom>
          <a:noFill/>
          <a:ln>
            <a:noFill/>
          </a:ln>
        </p:spPr>
      </p:pic>
      <p:sp>
        <p:nvSpPr>
          <p:cNvPr id="28" name="Google Shape;28;p1"/>
          <p:cNvSpPr txBox="1"/>
          <p:nvPr/>
        </p:nvSpPr>
        <p:spPr>
          <a:xfrm>
            <a:off x="490266" y="1698386"/>
            <a:ext cx="50028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lt1"/>
                </a:solidFill>
                <a:latin typeface="Roboto"/>
                <a:ea typeface="Roboto"/>
                <a:cs typeface="Roboto"/>
                <a:sym typeface="Roboto"/>
              </a:rPr>
              <a:t>Iraq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1" i="0" lang="en-GB" sz="5400" u="none" cap="none" strike="noStrike">
                <a:solidFill>
                  <a:schemeClr val="lt1"/>
                </a:solidFill>
                <a:latin typeface="Roboto"/>
                <a:ea typeface="Roboto"/>
                <a:cs typeface="Roboto"/>
                <a:sym typeface="Roboto"/>
              </a:rPr>
              <a:t>Country Profile</a:t>
            </a:r>
            <a:endParaRPr b="0" i="0" sz="1400" u="none" cap="none" strike="noStrike">
              <a:solidFill>
                <a:srgbClr val="000000"/>
              </a:solidFill>
              <a:latin typeface="Arial"/>
              <a:ea typeface="Arial"/>
              <a:cs typeface="Arial"/>
              <a:sym typeface="Arial"/>
            </a:endParaRPr>
          </a:p>
        </p:txBody>
      </p:sp>
      <p:sp>
        <p:nvSpPr>
          <p:cNvPr id="29" name="Google Shape;29;p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51" name="Google Shape;151;p10"/>
          <p:cNvSpPr txBox="1"/>
          <p:nvPr/>
        </p:nvSpPr>
        <p:spPr>
          <a:xfrm>
            <a:off x="446400" y="1548012"/>
            <a:ext cx="4820793" cy="7309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Employees should not work longer than eight hours per day for six days per week. However, the working hours may be increased in exceptional cases.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increase is treated as overtime, for which the wage must be increased by 50% to 100%, depending on the type and nature of the work.</a:t>
            </a:r>
            <a:endParaRPr b="0" i="0" sz="1400" u="none" cap="none" strike="noStrike">
              <a:solidFill>
                <a:srgbClr val="000000"/>
              </a:solidFill>
              <a:latin typeface="Arial"/>
              <a:ea typeface="Arial"/>
              <a:cs typeface="Arial"/>
              <a:sym typeface="Arial"/>
            </a:endParaRPr>
          </a:p>
        </p:txBody>
      </p:sp>
      <p:sp>
        <p:nvSpPr>
          <p:cNvPr id="152" name="Google Shape;152;p10"/>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Roboto"/>
                <a:ea typeface="Roboto"/>
                <a:cs typeface="Roboto"/>
                <a:sym typeface="Roboto"/>
              </a:rPr>
              <a:t>Overtime Regulations in Iraq</a:t>
            </a:r>
            <a:endParaRPr b="0" i="0" sz="1400" u="none" cap="none" strike="noStrike">
              <a:solidFill>
                <a:srgbClr val="000000"/>
              </a:solidFill>
              <a:latin typeface="Arial"/>
              <a:ea typeface="Arial"/>
              <a:cs typeface="Arial"/>
              <a:sym typeface="Arial"/>
            </a:endParaRPr>
          </a:p>
        </p:txBody>
      </p:sp>
      <p:cxnSp>
        <p:nvCxnSpPr>
          <p:cNvPr id="153" name="Google Shape;153;p10"/>
          <p:cNvCxnSpPr/>
          <p:nvPr/>
        </p:nvCxnSpPr>
        <p:spPr>
          <a:xfrm>
            <a:off x="446400" y="1396493"/>
            <a:ext cx="2869173" cy="0"/>
          </a:xfrm>
          <a:prstGeom prst="straightConnector1">
            <a:avLst/>
          </a:prstGeom>
          <a:noFill/>
          <a:ln cap="flat" cmpd="sng" w="15875">
            <a:solidFill>
              <a:schemeClr val="accent3"/>
            </a:solidFill>
            <a:prstDash val="solid"/>
            <a:miter lim="800000"/>
            <a:headEnd len="sm" w="sm" type="none"/>
            <a:tailEnd len="sm" w="sm" type="none"/>
          </a:ln>
        </p:spPr>
      </p:cxnSp>
      <p:sp>
        <p:nvSpPr>
          <p:cNvPr id="154" name="Google Shape;154;p10"/>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pic>
        <p:nvPicPr>
          <p:cNvPr id="155" name="Google Shape;155;p10"/>
          <p:cNvPicPr preferRelativeResize="0"/>
          <p:nvPr/>
        </p:nvPicPr>
        <p:blipFill rotWithShape="1">
          <a:blip r:embed="rId4">
            <a:alphaModFix/>
          </a:blip>
          <a:srcRect b="0" l="0" r="11440" t="0"/>
          <a:stretch/>
        </p:blipFill>
        <p:spPr>
          <a:xfrm>
            <a:off x="5702410" y="0"/>
            <a:ext cx="344159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1"/>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62" name="Google Shape;162;p11"/>
          <p:cNvSpPr txBox="1"/>
          <p:nvPr/>
        </p:nvSpPr>
        <p:spPr>
          <a:xfrm>
            <a:off x="446400" y="1548012"/>
            <a:ext cx="4820793" cy="18851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Annual Leave: </a:t>
            </a:r>
            <a:r>
              <a:rPr b="0" i="0" lang="en-GB" sz="1000" u="none" cap="none" strike="noStrike">
                <a:solidFill>
                  <a:schemeClr val="accent1"/>
                </a:solidFill>
                <a:latin typeface="Roboto Light"/>
                <a:ea typeface="Roboto Light"/>
                <a:cs typeface="Roboto Light"/>
                <a:sym typeface="Roboto Light"/>
              </a:rPr>
              <a:t>A worker shall have a right to 20 days of annual leave for each year of work. A worker employed in work which is arduous or harmful to health shall have a right to 30 days of paid leave for each year of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Maternity Leave: </a:t>
            </a:r>
            <a:r>
              <a:rPr b="0" i="0" lang="en-GB" sz="1000" u="none" cap="none" strike="noStrike">
                <a:solidFill>
                  <a:schemeClr val="accent1"/>
                </a:solidFill>
                <a:latin typeface="Roboto Light"/>
                <a:ea typeface="Roboto Light"/>
                <a:cs typeface="Roboto Light"/>
                <a:sym typeface="Roboto Light"/>
              </a:rPr>
              <a:t>Female employees are entitled to up to 14 weeks of fully paid maternity leave.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Sick Leave: </a:t>
            </a:r>
            <a:r>
              <a:rPr b="0" i="0" lang="en-GB" sz="1000" u="none" cap="none" strike="noStrike">
                <a:solidFill>
                  <a:schemeClr val="accent1"/>
                </a:solidFill>
                <a:latin typeface="Roboto Light"/>
                <a:ea typeface="Roboto Light"/>
                <a:cs typeface="Roboto Light"/>
                <a:sym typeface="Roboto Light"/>
              </a:rPr>
              <a:t>Employees can avail up to 30 days of paid sick leave per year, with the possibility of extension up to 180 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Employment Termination: </a:t>
            </a:r>
            <a:r>
              <a:rPr b="0" i="0" lang="en-GB" sz="1000" u="none" cap="none" strike="noStrike">
                <a:solidFill>
                  <a:schemeClr val="accent1"/>
                </a:solidFill>
                <a:latin typeface="Roboto Light"/>
                <a:ea typeface="Roboto Light"/>
                <a:cs typeface="Roboto Light"/>
                <a:sym typeface="Roboto Light"/>
              </a:rPr>
              <a:t>Contracts of unspecified duration can be terminated with notice, while specified duration contracts may end due to expiry, force majeure, gross misconduct, or mutual consent.</a:t>
            </a:r>
            <a:endParaRPr b="0" i="0" sz="1400" u="none" cap="none" strike="noStrike">
              <a:solidFill>
                <a:srgbClr val="000000"/>
              </a:solidFill>
              <a:latin typeface="Arial"/>
              <a:ea typeface="Arial"/>
              <a:cs typeface="Arial"/>
              <a:sym typeface="Arial"/>
            </a:endParaRPr>
          </a:p>
        </p:txBody>
      </p:sp>
      <p:sp>
        <p:nvSpPr>
          <p:cNvPr id="163" name="Google Shape;163;p11"/>
          <p:cNvSpPr txBox="1"/>
          <p:nvPr/>
        </p:nvSpPr>
        <p:spPr>
          <a:xfrm>
            <a:off x="444610" y="1031046"/>
            <a:ext cx="4992929"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Roboto"/>
                <a:ea typeface="Roboto"/>
                <a:cs typeface="Roboto"/>
                <a:sym typeface="Roboto"/>
              </a:rPr>
              <a:t>Leave Policies and Employment Termination in Iraq</a:t>
            </a:r>
            <a:endParaRPr b="0" i="0" sz="1400" u="none" cap="none" strike="noStrike">
              <a:solidFill>
                <a:srgbClr val="000000"/>
              </a:solidFill>
              <a:latin typeface="Arial"/>
              <a:ea typeface="Arial"/>
              <a:cs typeface="Arial"/>
              <a:sym typeface="Arial"/>
            </a:endParaRPr>
          </a:p>
        </p:txBody>
      </p:sp>
      <p:cxnSp>
        <p:nvCxnSpPr>
          <p:cNvPr id="164" name="Google Shape;164;p11"/>
          <p:cNvCxnSpPr/>
          <p:nvPr/>
        </p:nvCxnSpPr>
        <p:spPr>
          <a:xfrm>
            <a:off x="446400" y="1396493"/>
            <a:ext cx="4690992" cy="0"/>
          </a:xfrm>
          <a:prstGeom prst="straightConnector1">
            <a:avLst/>
          </a:prstGeom>
          <a:noFill/>
          <a:ln cap="flat" cmpd="sng" w="15875">
            <a:solidFill>
              <a:schemeClr val="accent3"/>
            </a:solidFill>
            <a:prstDash val="solid"/>
            <a:miter lim="800000"/>
            <a:headEnd len="sm" w="sm" type="none"/>
            <a:tailEnd len="sm" w="sm" type="none"/>
          </a:ln>
        </p:spPr>
      </p:cxnSp>
      <p:sp>
        <p:nvSpPr>
          <p:cNvPr id="165" name="Google Shape;165;p1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pic>
        <p:nvPicPr>
          <p:cNvPr descr="A person and person looking at a tablet&#10;&#10;Description automatically generated" id="166" name="Google Shape;166;p11"/>
          <p:cNvPicPr preferRelativeResize="0"/>
          <p:nvPr/>
        </p:nvPicPr>
        <p:blipFill rotWithShape="1">
          <a:blip r:embed="rId4">
            <a:alphaModFix/>
          </a:blip>
          <a:srcRect b="0" l="0" r="11210" t="0"/>
          <a:stretch/>
        </p:blipFill>
        <p:spPr>
          <a:xfrm>
            <a:off x="5702400" y="0"/>
            <a:ext cx="345055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nvSpPr>
        <p:spPr>
          <a:xfrm>
            <a:off x="946800" y="1709976"/>
            <a:ext cx="1890677" cy="172354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Roboto"/>
                <a:ea typeface="Roboto"/>
                <a:cs typeface="Roboto"/>
                <a:sym typeface="Roboto"/>
              </a:rPr>
              <a:t>Employer of Record Services</a:t>
            </a:r>
            <a:br>
              <a:rPr b="1" i="0" lang="en-GB" sz="2800" u="none" cap="none" strike="noStrike">
                <a:solidFill>
                  <a:schemeClr val="lt1"/>
                </a:solidFill>
                <a:latin typeface="Roboto"/>
                <a:ea typeface="Roboto"/>
                <a:cs typeface="Roboto"/>
                <a:sym typeface="Roboto"/>
              </a:rPr>
            </a:br>
            <a:r>
              <a:rPr b="1" i="0" lang="en-GB" sz="2800" u="none" cap="none" strike="noStrike">
                <a:solidFill>
                  <a:schemeClr val="lt1"/>
                </a:solidFill>
                <a:latin typeface="Roboto"/>
                <a:ea typeface="Roboto"/>
                <a:cs typeface="Roboto"/>
                <a:sym typeface="Roboto"/>
              </a:rPr>
              <a:t>(EOR) </a:t>
            </a:r>
            <a:endParaRPr b="0" i="0" sz="1400" u="none" cap="none" strike="noStrike">
              <a:solidFill>
                <a:srgbClr val="000000"/>
              </a:solidFill>
              <a:latin typeface="Arial"/>
              <a:ea typeface="Arial"/>
              <a:cs typeface="Arial"/>
              <a:sym typeface="Arial"/>
            </a:endParaRPr>
          </a:p>
        </p:txBody>
      </p:sp>
      <p:sp>
        <p:nvSpPr>
          <p:cNvPr id="172" name="Google Shape;172;p12"/>
          <p:cNvSpPr/>
          <p:nvPr/>
        </p:nvSpPr>
        <p:spPr>
          <a:xfrm>
            <a:off x="0" y="0"/>
            <a:ext cx="9144000" cy="5143500"/>
          </a:xfrm>
          <a:prstGeom prst="rect">
            <a:avLst/>
          </a:prstGeom>
          <a:gradFill>
            <a:gsLst>
              <a:gs pos="0">
                <a:schemeClr val="accent2"/>
              </a:gs>
              <a:gs pos="100000">
                <a:schemeClr val="accent3"/>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73" name="Google Shape;173;p12"/>
          <p:cNvSpPr txBox="1"/>
          <p:nvPr/>
        </p:nvSpPr>
        <p:spPr>
          <a:xfrm>
            <a:off x="459419" y="3274074"/>
            <a:ext cx="4620177" cy="11285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Office 2401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API Trio Tower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Al Barsha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Dubai, UAE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+971 4 295 8770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000"/>
              <a:buFont typeface="Arial"/>
              <a:buNone/>
            </a:pPr>
            <a:r>
              <a:rPr b="1" i="0" lang="en-GB" sz="1000" u="none" cap="none" strike="noStrike">
                <a:solidFill>
                  <a:schemeClr val="lt1"/>
                </a:solidFill>
                <a:latin typeface="Roboto"/>
                <a:ea typeface="Roboto"/>
                <a:cs typeface="Roboto"/>
                <a:sym typeface="Roboto"/>
              </a:rPr>
              <a:t>info@transskills.com | transskills.com</a:t>
            </a:r>
            <a:endParaRPr b="1" i="0" sz="1000" u="none" cap="none" strike="noStrike">
              <a:solidFill>
                <a:schemeClr val="lt1"/>
              </a:solidFill>
              <a:latin typeface="Roboto"/>
              <a:ea typeface="Roboto"/>
              <a:cs typeface="Roboto"/>
              <a:sym typeface="Roboto"/>
            </a:endParaRPr>
          </a:p>
        </p:txBody>
      </p:sp>
      <p:pic>
        <p:nvPicPr>
          <p:cNvPr id="174" name="Google Shape;174;p12"/>
          <p:cNvPicPr preferRelativeResize="0"/>
          <p:nvPr/>
        </p:nvPicPr>
        <p:blipFill rotWithShape="1">
          <a:blip r:embed="rId3">
            <a:alphaModFix/>
          </a:blip>
          <a:srcRect b="0" l="0" r="0" t="0"/>
          <a:stretch/>
        </p:blipFill>
        <p:spPr>
          <a:xfrm>
            <a:off x="387036" y="421340"/>
            <a:ext cx="1474178" cy="361319"/>
          </a:xfrm>
          <a:prstGeom prst="rect">
            <a:avLst/>
          </a:prstGeom>
          <a:noFill/>
          <a:ln>
            <a:noFill/>
          </a:ln>
        </p:spPr>
      </p:pic>
      <p:pic>
        <p:nvPicPr>
          <p:cNvPr id="175" name="Google Shape;175;p12"/>
          <p:cNvPicPr preferRelativeResize="0"/>
          <p:nvPr/>
        </p:nvPicPr>
        <p:blipFill rotWithShape="1">
          <a:blip r:embed="rId4">
            <a:alphaModFix/>
          </a:blip>
          <a:srcRect b="0" l="0" r="0" t="0"/>
          <a:stretch/>
        </p:blipFill>
        <p:spPr>
          <a:xfrm flipH="1" rot="-3627653">
            <a:off x="4097266" y="1987097"/>
            <a:ext cx="6029063" cy="4882231"/>
          </a:xfrm>
          <a:prstGeom prst="rect">
            <a:avLst/>
          </a:prstGeom>
          <a:noFill/>
          <a:ln>
            <a:noFill/>
          </a:ln>
        </p:spPr>
      </p:pic>
      <p:sp>
        <p:nvSpPr>
          <p:cNvPr id="176" name="Google Shape;176;p1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id="35" name="Google Shape;35;p2"/>
          <p:cNvPicPr preferRelativeResize="0"/>
          <p:nvPr/>
        </p:nvPicPr>
        <p:blipFill rotWithShape="1">
          <a:blip r:embed="rId3">
            <a:alphaModFix/>
          </a:blip>
          <a:srcRect b="0" l="0" r="11440" t="0"/>
          <a:stretch/>
        </p:blipFill>
        <p:spPr>
          <a:xfrm>
            <a:off x="5702410" y="0"/>
            <a:ext cx="3441590" cy="5143500"/>
          </a:xfrm>
          <a:prstGeom prst="rect">
            <a:avLst/>
          </a:prstGeom>
          <a:noFill/>
          <a:ln>
            <a:noFill/>
          </a:ln>
        </p:spPr>
      </p:pic>
      <p:sp>
        <p:nvSpPr>
          <p:cNvPr id="36" name="Google Shape;36;p2"/>
          <p:cNvSpPr txBox="1"/>
          <p:nvPr/>
        </p:nvSpPr>
        <p:spPr>
          <a:xfrm>
            <a:off x="444611" y="1031046"/>
            <a:ext cx="202824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IRAQ Country Profile  </a:t>
            </a:r>
            <a:endParaRPr b="1" i="0" sz="1600" u="none" cap="none" strike="noStrike">
              <a:solidFill>
                <a:schemeClr val="accent2"/>
              </a:solidFill>
              <a:latin typeface="Roboto"/>
              <a:ea typeface="Roboto"/>
              <a:cs typeface="Roboto"/>
              <a:sym typeface="Roboto"/>
            </a:endParaRPr>
          </a:p>
        </p:txBody>
      </p:sp>
      <p:sp>
        <p:nvSpPr>
          <p:cNvPr id="37" name="Google Shape;37;p2"/>
          <p:cNvSpPr txBox="1"/>
          <p:nvPr/>
        </p:nvSpPr>
        <p:spPr>
          <a:xfrm>
            <a:off x="446400" y="2117627"/>
            <a:ext cx="4620177" cy="26545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Currency: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official currency of Iraq is the Iraqi dinar (IQD).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official languages are Arabic and Kurdish, with Arabic being widely spoken throughout the country and Kurdish primarily used in the northern region of Iraq.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Economic Details: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Iraq’s economy is primarily based on its vast oil reserves, which are among the largest in the world. Oil production plays a crucial role, contributing significantly to the nation’s GDP and government revenue. Despite challenges such as political instability and infrastructure issues, there have been efforts to diversify the economy through agriculture, tourism, and construction. The country has access to a young and dynamic workforce, which presents opportunities for growth and development in various sectors.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Overall, Iraq has the potential for economic improvement and stability, driven by its rich natural resources and cultural heritage.</a:t>
            </a:r>
            <a:endParaRPr b="0" i="0" sz="1400" u="none" cap="none" strike="noStrike">
              <a:solidFill>
                <a:srgbClr val="000000"/>
              </a:solidFill>
              <a:latin typeface="Arial"/>
              <a:ea typeface="Arial"/>
              <a:cs typeface="Arial"/>
              <a:sym typeface="Arial"/>
            </a:endParaRPr>
          </a:p>
        </p:txBody>
      </p:sp>
      <p:pic>
        <p:nvPicPr>
          <p:cNvPr id="38" name="Google Shape;38;p2"/>
          <p:cNvPicPr preferRelativeResize="0"/>
          <p:nvPr/>
        </p:nvPicPr>
        <p:blipFill rotWithShape="1">
          <a:blip r:embed="rId4">
            <a:alphaModFix/>
          </a:blip>
          <a:srcRect b="0" l="0" r="0" t="0"/>
          <a:stretch/>
        </p:blipFill>
        <p:spPr>
          <a:xfrm>
            <a:off x="381000" y="414250"/>
            <a:ext cx="1474177" cy="365447"/>
          </a:xfrm>
          <a:prstGeom prst="rect">
            <a:avLst/>
          </a:prstGeom>
          <a:noFill/>
          <a:ln>
            <a:noFill/>
          </a:ln>
        </p:spPr>
      </p:pic>
      <p:cxnSp>
        <p:nvCxnSpPr>
          <p:cNvPr id="39" name="Google Shape;39;p2"/>
          <p:cNvCxnSpPr/>
          <p:nvPr/>
        </p:nvCxnSpPr>
        <p:spPr>
          <a:xfrm>
            <a:off x="446400" y="1396493"/>
            <a:ext cx="2091663" cy="0"/>
          </a:xfrm>
          <a:prstGeom prst="straightConnector1">
            <a:avLst/>
          </a:prstGeom>
          <a:noFill/>
          <a:ln cap="flat" cmpd="sng" w="15875">
            <a:solidFill>
              <a:schemeClr val="accent3"/>
            </a:solidFill>
            <a:prstDash val="solid"/>
            <a:miter lim="800000"/>
            <a:headEnd len="sm" w="sm" type="none"/>
            <a:tailEnd len="sm" w="sm" type="none"/>
          </a:ln>
        </p:spPr>
      </p:cxnSp>
      <p:sp>
        <p:nvSpPr>
          <p:cNvPr id="40" name="Google Shape;40;p2"/>
          <p:cNvSpPr txBox="1"/>
          <p:nvPr/>
        </p:nvSpPr>
        <p:spPr>
          <a:xfrm>
            <a:off x="446400" y="1548012"/>
            <a:ext cx="4620177"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1"/>
                </a:solidFill>
                <a:latin typeface="Roboto Light"/>
                <a:ea typeface="Roboto Light"/>
                <a:cs typeface="Roboto Light"/>
                <a:sym typeface="Roboto Light"/>
              </a:rPr>
              <a:t>Iraq, located in the heart of the Middle East, is a country rich in history and culture, known as the cradle of civilization. Its capital, Baghdad, has been a center of learning and commerce for centuries. </a:t>
            </a:r>
            <a:endParaRPr b="0" i="0" sz="1400" u="none" cap="none" strike="noStrike">
              <a:solidFill>
                <a:srgbClr val="000000"/>
              </a:solidFill>
              <a:latin typeface="Arial"/>
              <a:ea typeface="Arial"/>
              <a:cs typeface="Arial"/>
              <a:sym typeface="Arial"/>
            </a:endParaRPr>
          </a:p>
        </p:txBody>
      </p:sp>
      <p:sp>
        <p:nvSpPr>
          <p:cNvPr id="41" name="Google Shape;41;p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3"/>
          <p:cNvSpPr txBox="1"/>
          <p:nvPr/>
        </p:nvSpPr>
        <p:spPr>
          <a:xfrm>
            <a:off x="1046285" y="1707782"/>
            <a:ext cx="4343400"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Roboto"/>
                <a:ea typeface="Roboto"/>
                <a:cs typeface="Roboto"/>
                <a:sym typeface="Roboto"/>
              </a:rPr>
              <a:t>Tax </a:t>
            </a:r>
            <a:r>
              <a:rPr b="1" lang="en-GB" sz="1000">
                <a:solidFill>
                  <a:schemeClr val="accent2"/>
                </a:solidFill>
                <a:latin typeface="Roboto"/>
                <a:ea typeface="Roboto"/>
                <a:cs typeface="Roboto"/>
                <a:sym typeface="Roboto"/>
              </a:rPr>
              <a:t>a</a:t>
            </a:r>
            <a:r>
              <a:rPr b="1" i="0" lang="en-GB" sz="1000" u="none" cap="none" strike="noStrike">
                <a:solidFill>
                  <a:schemeClr val="accent2"/>
                </a:solidFill>
                <a:latin typeface="Roboto"/>
                <a:ea typeface="Roboto"/>
                <a:cs typeface="Roboto"/>
                <a:sym typeface="Roboto"/>
              </a:rPr>
              <a:t>uthority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General Commission for Taxes (GCT) overseas tax collection and control in Federal Iraq and General Directorate of Taxation (GDT) in Kurdistan Region.</a:t>
            </a:r>
            <a:endParaRPr b="0" i="0" sz="1400" u="none" cap="none" strike="noStrike">
              <a:solidFill>
                <a:srgbClr val="000000"/>
              </a:solidFill>
              <a:latin typeface="Arial"/>
              <a:ea typeface="Arial"/>
              <a:cs typeface="Arial"/>
              <a:sym typeface="Arial"/>
            </a:endParaRPr>
          </a:p>
        </p:txBody>
      </p:sp>
      <p:pic>
        <p:nvPicPr>
          <p:cNvPr id="48" name="Google Shape;48;p3"/>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pic>
        <p:nvPicPr>
          <p:cNvPr id="49" name="Google Shape;49;p3"/>
          <p:cNvPicPr preferRelativeResize="0"/>
          <p:nvPr/>
        </p:nvPicPr>
        <p:blipFill rotWithShape="1">
          <a:blip r:embed="rId4">
            <a:alphaModFix/>
          </a:blip>
          <a:srcRect b="0" l="0" r="11440" t="0"/>
          <a:stretch/>
        </p:blipFill>
        <p:spPr>
          <a:xfrm>
            <a:off x="5702410" y="0"/>
            <a:ext cx="3441590" cy="5143500"/>
          </a:xfrm>
          <a:prstGeom prst="rect">
            <a:avLst/>
          </a:prstGeom>
          <a:noFill/>
          <a:ln>
            <a:noFill/>
          </a:ln>
        </p:spPr>
      </p:pic>
      <p:sp>
        <p:nvSpPr>
          <p:cNvPr id="50" name="Google Shape;50;p3"/>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Income Tax Overview in Iraq</a:t>
            </a:r>
            <a:endParaRPr b="1" i="0" sz="1600" u="none" cap="none" strike="noStrike">
              <a:solidFill>
                <a:schemeClr val="accent2"/>
              </a:solidFill>
              <a:latin typeface="Roboto"/>
              <a:ea typeface="Roboto"/>
              <a:cs typeface="Roboto"/>
              <a:sym typeface="Roboto"/>
            </a:endParaRPr>
          </a:p>
        </p:txBody>
      </p:sp>
      <p:cxnSp>
        <p:nvCxnSpPr>
          <p:cNvPr id="51" name="Google Shape;51;p3"/>
          <p:cNvCxnSpPr/>
          <p:nvPr/>
        </p:nvCxnSpPr>
        <p:spPr>
          <a:xfrm>
            <a:off x="446400" y="1396493"/>
            <a:ext cx="2792391" cy="0"/>
          </a:xfrm>
          <a:prstGeom prst="straightConnector1">
            <a:avLst/>
          </a:prstGeom>
          <a:noFill/>
          <a:ln cap="flat" cmpd="sng" w="15875">
            <a:solidFill>
              <a:schemeClr val="accent3"/>
            </a:solidFill>
            <a:prstDash val="solid"/>
            <a:miter lim="800000"/>
            <a:headEnd len="sm" w="sm" type="none"/>
            <a:tailEnd len="sm" w="sm" type="none"/>
          </a:ln>
        </p:spPr>
      </p:cxnSp>
      <p:sp>
        <p:nvSpPr>
          <p:cNvPr id="52" name="Google Shape;52;p3"/>
          <p:cNvSpPr txBox="1"/>
          <p:nvPr/>
        </p:nvSpPr>
        <p:spPr>
          <a:xfrm>
            <a:off x="1046285" y="2371298"/>
            <a:ext cx="4343400"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Roboto"/>
                <a:ea typeface="Roboto"/>
                <a:cs typeface="Roboto"/>
                <a:sym typeface="Roboto"/>
              </a:rPr>
              <a:t>Tax calculation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Taxes are computed based on gross salary, including benefits in kind, with several exemptions and deductions applied before final calculation.</a:t>
            </a:r>
            <a:endParaRPr b="0" i="0" sz="1400" u="none" cap="none" strike="noStrike">
              <a:solidFill>
                <a:srgbClr val="000000"/>
              </a:solidFill>
              <a:latin typeface="Arial"/>
              <a:ea typeface="Arial"/>
              <a:cs typeface="Arial"/>
              <a:sym typeface="Arial"/>
            </a:endParaRPr>
          </a:p>
        </p:txBody>
      </p:sp>
      <p:sp>
        <p:nvSpPr>
          <p:cNvPr id="53" name="Google Shape;53;p3"/>
          <p:cNvSpPr txBox="1"/>
          <p:nvPr/>
        </p:nvSpPr>
        <p:spPr>
          <a:xfrm>
            <a:off x="1046285" y="2983992"/>
            <a:ext cx="4343400" cy="7694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Exemptions and </a:t>
            </a:r>
            <a:r>
              <a:rPr b="1" lang="en-GB" sz="1000">
                <a:solidFill>
                  <a:schemeClr val="accent3"/>
                </a:solidFill>
                <a:latin typeface="Roboto"/>
                <a:ea typeface="Roboto"/>
                <a:cs typeface="Roboto"/>
                <a:sym typeface="Roboto"/>
              </a:rPr>
              <a:t>d</a:t>
            </a:r>
            <a:r>
              <a:rPr b="1" i="0" lang="en-GB" sz="1000" u="none" cap="none" strike="noStrike">
                <a:solidFill>
                  <a:schemeClr val="accent3"/>
                </a:solidFill>
                <a:latin typeface="Roboto"/>
                <a:ea typeface="Roboto"/>
                <a:cs typeface="Roboto"/>
                <a:sym typeface="Roboto"/>
              </a:rPr>
              <a:t>eductions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categorical net taxable salary is determined by deducting from the gross amount the compulsory deductions made by the employer with a view to the creation of annuities, retirement pensions or to cover compulsory social security schemes and other allowed deductions by the regulation.</a:t>
            </a:r>
            <a:endParaRPr b="0" i="0" sz="1400" u="none" cap="none" strike="noStrike">
              <a:solidFill>
                <a:srgbClr val="000000"/>
              </a:solidFill>
              <a:latin typeface="Arial"/>
              <a:ea typeface="Arial"/>
              <a:cs typeface="Arial"/>
              <a:sym typeface="Arial"/>
            </a:endParaRPr>
          </a:p>
        </p:txBody>
      </p:sp>
      <p:sp>
        <p:nvSpPr>
          <p:cNvPr id="54" name="Google Shape;54;p3"/>
          <p:cNvSpPr txBox="1"/>
          <p:nvPr/>
        </p:nvSpPr>
        <p:spPr>
          <a:xfrm>
            <a:off x="1046285" y="3874782"/>
            <a:ext cx="4343400"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Tax </a:t>
            </a:r>
            <a:r>
              <a:rPr b="1" lang="en-GB" sz="1000">
                <a:solidFill>
                  <a:schemeClr val="accent3"/>
                </a:solidFill>
                <a:latin typeface="Roboto"/>
                <a:ea typeface="Roboto"/>
                <a:cs typeface="Roboto"/>
                <a:sym typeface="Roboto"/>
              </a:rPr>
              <a:t>y</a:t>
            </a:r>
            <a:r>
              <a:rPr b="1" i="0" lang="en-GB" sz="1000" u="none" cap="none" strike="noStrike">
                <a:solidFill>
                  <a:schemeClr val="accent3"/>
                </a:solidFill>
                <a:latin typeface="Roboto"/>
                <a:ea typeface="Roboto"/>
                <a:cs typeface="Roboto"/>
                <a:sym typeface="Roboto"/>
              </a:rPr>
              <a:t>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Iraq tax year runs from January 1 to December 31, aligning with the calendar year for ease of reporting and compliance.</a:t>
            </a:r>
            <a:endParaRPr b="0" i="0" sz="1400" u="none" cap="none" strike="noStrike">
              <a:solidFill>
                <a:srgbClr val="000000"/>
              </a:solidFill>
              <a:latin typeface="Arial"/>
              <a:ea typeface="Arial"/>
              <a:cs typeface="Arial"/>
              <a:sym typeface="Arial"/>
            </a:endParaRPr>
          </a:p>
        </p:txBody>
      </p:sp>
      <p:cxnSp>
        <p:nvCxnSpPr>
          <p:cNvPr id="55" name="Google Shape;55;p3"/>
          <p:cNvCxnSpPr>
            <a:endCxn id="56" idx="4"/>
          </p:cNvCxnSpPr>
          <p:nvPr/>
        </p:nvCxnSpPr>
        <p:spPr>
          <a:xfrm flipH="1">
            <a:off x="712300" y="1707645"/>
            <a:ext cx="900" cy="1442700"/>
          </a:xfrm>
          <a:prstGeom prst="straightConnector1">
            <a:avLst/>
          </a:prstGeom>
          <a:noFill/>
          <a:ln cap="flat" cmpd="sng" w="15875">
            <a:solidFill>
              <a:schemeClr val="accent2"/>
            </a:solidFill>
            <a:prstDash val="solid"/>
            <a:miter lim="800000"/>
            <a:headEnd len="sm" w="sm" type="none"/>
            <a:tailEnd len="sm" w="sm" type="none"/>
          </a:ln>
        </p:spPr>
      </p:cxnSp>
      <p:sp>
        <p:nvSpPr>
          <p:cNvPr id="57" name="Google Shape;57;p3"/>
          <p:cNvSpPr/>
          <p:nvPr/>
        </p:nvSpPr>
        <p:spPr>
          <a:xfrm>
            <a:off x="628587" y="3874782"/>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56" name="Google Shape;56;p3"/>
          <p:cNvSpPr/>
          <p:nvPr/>
        </p:nvSpPr>
        <p:spPr>
          <a:xfrm>
            <a:off x="628587" y="2982920"/>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58" name="Google Shape;58;p3"/>
          <p:cNvSpPr/>
          <p:nvPr/>
        </p:nvSpPr>
        <p:spPr>
          <a:xfrm>
            <a:off x="628587" y="2364734"/>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59" name="Google Shape;59;p3"/>
          <p:cNvSpPr/>
          <p:nvPr/>
        </p:nvSpPr>
        <p:spPr>
          <a:xfrm>
            <a:off x="628587" y="1695033"/>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cxnSp>
        <p:nvCxnSpPr>
          <p:cNvPr id="60" name="Google Shape;60;p3"/>
          <p:cNvCxnSpPr>
            <a:stCxn id="56" idx="0"/>
          </p:cNvCxnSpPr>
          <p:nvPr/>
        </p:nvCxnSpPr>
        <p:spPr>
          <a:xfrm>
            <a:off x="712300" y="2982920"/>
            <a:ext cx="0" cy="975600"/>
          </a:xfrm>
          <a:prstGeom prst="straightConnector1">
            <a:avLst/>
          </a:prstGeom>
          <a:noFill/>
          <a:ln cap="flat" cmpd="sng" w="15875">
            <a:solidFill>
              <a:schemeClr val="accent3"/>
            </a:solidFill>
            <a:prstDash val="solid"/>
            <a:miter lim="800000"/>
            <a:headEnd len="sm" w="sm" type="none"/>
            <a:tailEnd len="sm" w="sm" type="none"/>
          </a:ln>
        </p:spPr>
      </p:cxnSp>
      <p:sp>
        <p:nvSpPr>
          <p:cNvPr id="61" name="Google Shape;61;p3"/>
          <p:cNvSpPr txBox="1"/>
          <p:nvPr/>
        </p:nvSpPr>
        <p:spPr>
          <a:xfrm>
            <a:off x="423184" y="1707782"/>
            <a:ext cx="163977"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Roboto Light"/>
                <a:ea typeface="Roboto Light"/>
                <a:cs typeface="Roboto Light"/>
                <a:sym typeface="Roboto Light"/>
              </a:rPr>
              <a:t>1</a:t>
            </a:r>
            <a:endParaRPr b="0" i="0" sz="1000" u="none" cap="none" strike="noStrike">
              <a:solidFill>
                <a:schemeClr val="accent1"/>
              </a:solidFill>
              <a:latin typeface="Roboto Light"/>
              <a:ea typeface="Roboto Light"/>
              <a:cs typeface="Roboto Light"/>
              <a:sym typeface="Roboto Light"/>
            </a:endParaRPr>
          </a:p>
        </p:txBody>
      </p:sp>
      <p:sp>
        <p:nvSpPr>
          <p:cNvPr id="62" name="Google Shape;62;p3"/>
          <p:cNvSpPr txBox="1"/>
          <p:nvPr/>
        </p:nvSpPr>
        <p:spPr>
          <a:xfrm>
            <a:off x="423184" y="2371298"/>
            <a:ext cx="163977"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Roboto Light"/>
                <a:ea typeface="Roboto Light"/>
                <a:cs typeface="Roboto Light"/>
                <a:sym typeface="Roboto Light"/>
              </a:rPr>
              <a:t>2</a:t>
            </a:r>
            <a:endParaRPr b="0" i="0" sz="1000" u="none" cap="none" strike="noStrike">
              <a:solidFill>
                <a:schemeClr val="accent1"/>
              </a:solidFill>
              <a:latin typeface="Roboto Light"/>
              <a:ea typeface="Roboto Light"/>
              <a:cs typeface="Roboto Light"/>
              <a:sym typeface="Roboto Light"/>
            </a:endParaRPr>
          </a:p>
        </p:txBody>
      </p:sp>
      <p:sp>
        <p:nvSpPr>
          <p:cNvPr id="63" name="Google Shape;63;p3"/>
          <p:cNvSpPr txBox="1"/>
          <p:nvPr/>
        </p:nvSpPr>
        <p:spPr>
          <a:xfrm>
            <a:off x="423184" y="2983992"/>
            <a:ext cx="163977"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Light"/>
                <a:ea typeface="Roboto Light"/>
                <a:cs typeface="Roboto Light"/>
                <a:sym typeface="Roboto Light"/>
              </a:rPr>
              <a:t>3</a:t>
            </a:r>
            <a:endParaRPr b="0" i="0" sz="1000" u="none" cap="none" strike="noStrike">
              <a:solidFill>
                <a:schemeClr val="accent3"/>
              </a:solidFill>
              <a:latin typeface="Roboto Light"/>
              <a:ea typeface="Roboto Light"/>
              <a:cs typeface="Roboto Light"/>
              <a:sym typeface="Roboto Light"/>
            </a:endParaRPr>
          </a:p>
        </p:txBody>
      </p:sp>
      <p:sp>
        <p:nvSpPr>
          <p:cNvPr id="64" name="Google Shape;64;p3"/>
          <p:cNvSpPr txBox="1"/>
          <p:nvPr/>
        </p:nvSpPr>
        <p:spPr>
          <a:xfrm>
            <a:off x="423184" y="3874782"/>
            <a:ext cx="163977" cy="153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Light"/>
                <a:ea typeface="Roboto Light"/>
                <a:cs typeface="Roboto Light"/>
                <a:sym typeface="Roboto Light"/>
              </a:rPr>
              <a:t>4</a:t>
            </a:r>
            <a:endParaRPr b="0" i="0" sz="1000" u="none" cap="none" strike="noStrike">
              <a:solidFill>
                <a:schemeClr val="accent3"/>
              </a:solidFill>
              <a:latin typeface="Roboto Light"/>
              <a:ea typeface="Roboto Light"/>
              <a:cs typeface="Roboto Light"/>
              <a:sym typeface="Roboto Light"/>
            </a:endParaRPr>
          </a:p>
        </p:txBody>
      </p:sp>
      <p:sp>
        <p:nvSpPr>
          <p:cNvPr id="65" name="Google Shape;65;p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72" name="Google Shape;72;p4"/>
          <p:cNvSpPr txBox="1"/>
          <p:nvPr/>
        </p:nvSpPr>
        <p:spPr>
          <a:xfrm>
            <a:off x="446400" y="1548012"/>
            <a:ext cx="4620177"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Federal Iraq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Federal Iraq employs a progressive tax system, with rates increasing as income levels rise. The table above outlines the current income tax brackets and corresponding rates. </a:t>
            </a:r>
            <a:endParaRPr b="0" i="0" sz="1400" u="none" cap="none" strike="noStrike">
              <a:solidFill>
                <a:srgbClr val="000000"/>
              </a:solidFill>
              <a:latin typeface="Arial"/>
              <a:ea typeface="Arial"/>
              <a:cs typeface="Arial"/>
              <a:sym typeface="Arial"/>
            </a:endParaRPr>
          </a:p>
        </p:txBody>
      </p:sp>
      <p:sp>
        <p:nvSpPr>
          <p:cNvPr id="73" name="Google Shape;73;p4"/>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Income Tax Rates in Iraq</a:t>
            </a:r>
            <a:endParaRPr b="1" i="0" sz="1600" u="none" cap="none" strike="noStrike">
              <a:solidFill>
                <a:schemeClr val="accent2"/>
              </a:solidFill>
              <a:latin typeface="Roboto"/>
              <a:ea typeface="Roboto"/>
              <a:cs typeface="Roboto"/>
              <a:sym typeface="Roboto"/>
            </a:endParaRPr>
          </a:p>
        </p:txBody>
      </p:sp>
      <p:cxnSp>
        <p:nvCxnSpPr>
          <p:cNvPr id="74" name="Google Shape;74;p4"/>
          <p:cNvCxnSpPr/>
          <p:nvPr/>
        </p:nvCxnSpPr>
        <p:spPr>
          <a:xfrm>
            <a:off x="446400" y="1396493"/>
            <a:ext cx="2433297" cy="0"/>
          </a:xfrm>
          <a:prstGeom prst="straightConnector1">
            <a:avLst/>
          </a:prstGeom>
          <a:noFill/>
          <a:ln cap="flat" cmpd="sng" w="15875">
            <a:solidFill>
              <a:schemeClr val="accent3"/>
            </a:solidFill>
            <a:prstDash val="solid"/>
            <a:miter lim="800000"/>
            <a:headEnd len="sm" w="sm" type="none"/>
            <a:tailEnd len="sm" w="sm" type="none"/>
          </a:ln>
        </p:spPr>
      </p:cxnSp>
      <p:pic>
        <p:nvPicPr>
          <p:cNvPr id="75" name="Google Shape;75;p4"/>
          <p:cNvPicPr preferRelativeResize="0"/>
          <p:nvPr/>
        </p:nvPicPr>
        <p:blipFill rotWithShape="1">
          <a:blip r:embed="rId4">
            <a:alphaModFix/>
          </a:blip>
          <a:srcRect b="0" l="0" r="11485" t="0"/>
          <a:stretch/>
        </p:blipFill>
        <p:spPr>
          <a:xfrm>
            <a:off x="5702410" y="0"/>
            <a:ext cx="3439866" cy="5143500"/>
          </a:xfrm>
          <a:prstGeom prst="rect">
            <a:avLst/>
          </a:prstGeom>
          <a:noFill/>
          <a:ln>
            <a:noFill/>
          </a:ln>
        </p:spPr>
      </p:pic>
      <p:sp>
        <p:nvSpPr>
          <p:cNvPr id="76" name="Google Shape;76;p4"/>
          <p:cNvSpPr txBox="1"/>
          <p:nvPr/>
        </p:nvSpPr>
        <p:spPr>
          <a:xfrm>
            <a:off x="446400" y="3520593"/>
            <a:ext cx="4620177" cy="10259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Kurdistan Region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In the Kurdistan Region of Iraq, an employee’s taxable income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is subject to a flat personal income tax rate of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It’s important to note that these rates are subject to change and may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be adjusted by the government to reflect economic conditions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fiscal policies.</a:t>
            </a:r>
            <a:endParaRPr b="0" i="0" sz="1400" u="none" cap="none" strike="noStrike">
              <a:solidFill>
                <a:srgbClr val="000000"/>
              </a:solidFill>
              <a:latin typeface="Arial"/>
              <a:ea typeface="Arial"/>
              <a:cs typeface="Arial"/>
              <a:sym typeface="Arial"/>
            </a:endParaRPr>
          </a:p>
        </p:txBody>
      </p:sp>
      <p:graphicFrame>
        <p:nvGraphicFramePr>
          <p:cNvPr id="77" name="Google Shape;77;p4"/>
          <p:cNvGraphicFramePr/>
          <p:nvPr/>
        </p:nvGraphicFramePr>
        <p:xfrm>
          <a:off x="444610" y="2302502"/>
          <a:ext cx="3000000" cy="3000000"/>
        </p:xfrm>
        <a:graphic>
          <a:graphicData uri="http://schemas.openxmlformats.org/drawingml/2006/table">
            <a:tbl>
              <a:tblPr bandRow="1" firstRow="1">
                <a:noFill/>
                <a:tableStyleId>{59CE6024-C269-4572-896D-82057C66F9A8}</a:tableStyleId>
              </a:tblPr>
              <a:tblGrid>
                <a:gridCol w="2124075"/>
                <a:gridCol w="2124075"/>
              </a:tblGrid>
              <a:tr h="212100">
                <a:tc>
                  <a:txBody>
                    <a:bodyPr/>
                    <a:lstStyle/>
                    <a:p>
                      <a:pPr indent="0" lvl="0" marL="50800" marR="0" rtl="0" algn="l">
                        <a:lnSpc>
                          <a:spcPct val="100000"/>
                        </a:lnSpc>
                        <a:spcBef>
                          <a:spcPts val="0"/>
                        </a:spcBef>
                        <a:spcAft>
                          <a:spcPts val="0"/>
                        </a:spcAft>
                        <a:buClr>
                          <a:srgbClr val="000000"/>
                        </a:buClr>
                        <a:buSzPts val="900"/>
                        <a:buFont typeface="Arial"/>
                        <a:buNone/>
                      </a:pPr>
                      <a:r>
                        <a:rPr b="1" i="0" lang="en-GB" sz="900" u="none" cap="none" strike="noStrike">
                          <a:solidFill>
                            <a:srgbClr val="656D98"/>
                          </a:solidFill>
                          <a:latin typeface="Roboto"/>
                          <a:ea typeface="Roboto"/>
                          <a:cs typeface="Roboto"/>
                          <a:sym typeface="Roboto"/>
                        </a:rPr>
                        <a:t>Annual Taxable income</a:t>
                      </a:r>
                      <a:endParaRPr b="1" i="0" sz="900" u="none" cap="none" strike="noStrike">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rgbClr val="000000"/>
                        </a:buClr>
                        <a:buSzPts val="900"/>
                        <a:buFont typeface="Arial"/>
                        <a:buNone/>
                      </a:pPr>
                      <a:r>
                        <a:rPr b="1" i="0" lang="en-GB" sz="900" u="none" cap="none" strike="noStrike">
                          <a:solidFill>
                            <a:srgbClr val="656D98"/>
                          </a:solidFill>
                          <a:latin typeface="Roboto"/>
                          <a:ea typeface="Roboto"/>
                          <a:cs typeface="Roboto"/>
                          <a:sym typeface="Roboto"/>
                        </a:rPr>
                        <a:t>Income Tax Rate</a:t>
                      </a:r>
                      <a:endParaRPr b="1" i="0" sz="900" u="none" cap="none" strike="noStrike">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IQD 0 - 250,000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3%</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IQD 250,000 - 500,000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5%</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IQD 500,000 - 1,000,000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10%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Above IQD 1,000,000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rgbClr val="000000"/>
                        </a:buClr>
                        <a:buSzPts val="900"/>
                        <a:buFont typeface="Arial"/>
                        <a:buNone/>
                      </a:pPr>
                      <a:r>
                        <a:rPr b="0" i="0" lang="en-GB" sz="900" u="none" cap="none" strike="noStrike">
                          <a:latin typeface="Roboto Light"/>
                          <a:ea typeface="Roboto Light"/>
                          <a:cs typeface="Roboto Light"/>
                          <a:sym typeface="Roboto Light"/>
                        </a:rPr>
                        <a:t>10%</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
        <p:nvSpPr>
          <p:cNvPr id="78" name="Google Shape;78;p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5"/>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85" name="Google Shape;85;p5"/>
          <p:cNvSpPr txBox="1"/>
          <p:nvPr/>
        </p:nvSpPr>
        <p:spPr>
          <a:xfrm>
            <a:off x="446400" y="1548012"/>
            <a:ext cx="4820793"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Federal Iraq</a:t>
            </a:r>
            <a:endParaRPr b="0" i="0" sz="1400" u="none" cap="none" strike="noStrike">
              <a:solidFill>
                <a:srgbClr val="000000"/>
              </a:solidFill>
              <a:latin typeface="Arial"/>
              <a:ea typeface="Arial"/>
              <a:cs typeface="Arial"/>
              <a:sym typeface="Arial"/>
            </a:endParaRPr>
          </a:p>
          <a:p>
            <a:pPr indent="-171450" lvl="0" marL="180000" marR="0" rtl="0" algn="l">
              <a:lnSpc>
                <a:spcPct val="100000"/>
              </a:lnSpc>
              <a:spcBef>
                <a:spcPts val="0"/>
              </a:spcBef>
              <a:spcAft>
                <a:spcPts val="0"/>
              </a:spcAft>
              <a:buClr>
                <a:schemeClr val="accent1"/>
              </a:buClr>
              <a:buSzPts val="1000"/>
              <a:buFont typeface="Arial"/>
              <a:buChar char="•"/>
            </a:pPr>
            <a:r>
              <a:rPr b="0" i="0" lang="en-GB" sz="1000" u="none" cap="none" strike="noStrike">
                <a:solidFill>
                  <a:schemeClr val="accent1"/>
                </a:solidFill>
                <a:latin typeface="Roboto Light"/>
                <a:ea typeface="Roboto Light"/>
                <a:cs typeface="Roboto Light"/>
                <a:sym typeface="Roboto Light"/>
              </a:rPr>
              <a:t>Deductions from salaries received from the private sector equal to </a:t>
            </a:r>
            <a:endParaRPr b="0" i="0" sz="1400" u="none" cap="none" strike="noStrike">
              <a:solidFill>
                <a:srgbClr val="000000"/>
              </a:solidFill>
              <a:latin typeface="Arial"/>
              <a:ea typeface="Arial"/>
              <a:cs typeface="Arial"/>
              <a:sym typeface="Arial"/>
            </a:endParaRPr>
          </a:p>
          <a:p>
            <a:pPr indent="0" lvl="0" marL="18000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the following:</a:t>
            </a:r>
            <a:endParaRPr b="0" i="0" sz="1400" u="none" cap="none" strike="noStrike">
              <a:solidFill>
                <a:srgbClr val="000000"/>
              </a:solidFill>
              <a:latin typeface="Arial"/>
              <a:ea typeface="Arial"/>
              <a:cs typeface="Arial"/>
              <a:sym typeface="Arial"/>
            </a:endParaRPr>
          </a:p>
          <a:p>
            <a:pPr indent="-171450" lvl="0" marL="351450" marR="0" rtl="0" algn="l">
              <a:lnSpc>
                <a:spcPct val="100000"/>
              </a:lnSpc>
              <a:spcBef>
                <a:spcPts val="0"/>
              </a:spcBef>
              <a:spcAft>
                <a:spcPts val="0"/>
              </a:spcAft>
              <a:buClr>
                <a:schemeClr val="accent1"/>
              </a:buClr>
              <a:buSzPts val="1000"/>
              <a:buFont typeface="NTR"/>
              <a:buChar char="-"/>
            </a:pPr>
            <a:r>
              <a:rPr b="0" i="0" lang="en-GB" sz="1000" u="none" cap="none" strike="noStrike">
                <a:solidFill>
                  <a:schemeClr val="accent1"/>
                </a:solidFill>
                <a:latin typeface="Roboto Light"/>
                <a:ea typeface="Roboto Light"/>
                <a:cs typeface="Roboto Light"/>
                <a:sym typeface="Roboto Light"/>
              </a:rPr>
              <a:t>ID 2,500,000 for the employee himself</a:t>
            </a:r>
            <a:endParaRPr b="0" i="0" sz="1400" u="none" cap="none" strike="noStrike">
              <a:solidFill>
                <a:srgbClr val="000000"/>
              </a:solidFill>
              <a:latin typeface="Arial"/>
              <a:ea typeface="Arial"/>
              <a:cs typeface="Arial"/>
              <a:sym typeface="Arial"/>
            </a:endParaRPr>
          </a:p>
          <a:p>
            <a:pPr indent="-171450" lvl="0" marL="351450" marR="0" rtl="0" algn="l">
              <a:lnSpc>
                <a:spcPct val="100000"/>
              </a:lnSpc>
              <a:spcBef>
                <a:spcPts val="0"/>
              </a:spcBef>
              <a:spcAft>
                <a:spcPts val="0"/>
              </a:spcAft>
              <a:buClr>
                <a:schemeClr val="accent1"/>
              </a:buClr>
              <a:buSzPts val="1000"/>
              <a:buFont typeface="NTR"/>
              <a:buChar char="-"/>
            </a:pPr>
            <a:r>
              <a:rPr b="0" i="0" lang="en-GB" sz="1000" u="none" cap="none" strike="noStrike">
                <a:solidFill>
                  <a:schemeClr val="accent1"/>
                </a:solidFill>
                <a:latin typeface="Roboto Light"/>
                <a:ea typeface="Roboto Light"/>
                <a:cs typeface="Roboto Light"/>
                <a:sym typeface="Roboto Light"/>
              </a:rPr>
              <a:t>ID 2,000,000 for a non-working wife</a:t>
            </a:r>
            <a:endParaRPr b="0" i="0" sz="1400" u="none" cap="none" strike="noStrike">
              <a:solidFill>
                <a:srgbClr val="000000"/>
              </a:solidFill>
              <a:latin typeface="Arial"/>
              <a:ea typeface="Arial"/>
              <a:cs typeface="Arial"/>
              <a:sym typeface="Arial"/>
            </a:endParaRPr>
          </a:p>
          <a:p>
            <a:pPr indent="-171450" lvl="0" marL="351450" marR="0" rtl="0" algn="l">
              <a:lnSpc>
                <a:spcPct val="100000"/>
              </a:lnSpc>
              <a:spcBef>
                <a:spcPts val="0"/>
              </a:spcBef>
              <a:spcAft>
                <a:spcPts val="0"/>
              </a:spcAft>
              <a:buClr>
                <a:schemeClr val="accent1"/>
              </a:buClr>
              <a:buSzPts val="1000"/>
              <a:buFont typeface="NTR"/>
              <a:buChar char="-"/>
            </a:pPr>
            <a:r>
              <a:rPr b="0" i="0" lang="en-GB" sz="1000" u="none" cap="none" strike="noStrike">
                <a:solidFill>
                  <a:schemeClr val="accent1"/>
                </a:solidFill>
                <a:latin typeface="Roboto Light"/>
                <a:ea typeface="Roboto Light"/>
                <a:cs typeface="Roboto Light"/>
                <a:sym typeface="Roboto Light"/>
              </a:rPr>
              <a:t>ID 200,000 per child, regardless of the number of children</a:t>
            </a:r>
            <a:endParaRPr b="0" i="0" sz="1400" u="none" cap="none" strike="noStrike">
              <a:solidFill>
                <a:srgbClr val="000000"/>
              </a:solidFill>
              <a:latin typeface="Arial"/>
              <a:ea typeface="Arial"/>
              <a:cs typeface="Arial"/>
              <a:sym typeface="Arial"/>
            </a:endParaRPr>
          </a:p>
          <a:p>
            <a:pPr indent="-171450" lvl="0" marL="351450" marR="0" rtl="0" algn="l">
              <a:lnSpc>
                <a:spcPct val="100000"/>
              </a:lnSpc>
              <a:spcBef>
                <a:spcPts val="0"/>
              </a:spcBef>
              <a:spcAft>
                <a:spcPts val="0"/>
              </a:spcAft>
              <a:buClr>
                <a:schemeClr val="accent1"/>
              </a:buClr>
              <a:buSzPts val="1000"/>
              <a:buFont typeface="NTR"/>
              <a:buChar char="-"/>
            </a:pPr>
            <a:r>
              <a:rPr b="0" i="0" lang="en-GB" sz="1000" u="none" cap="none" strike="noStrike">
                <a:solidFill>
                  <a:schemeClr val="accent1"/>
                </a:solidFill>
                <a:latin typeface="Roboto Light"/>
                <a:ea typeface="Roboto Light"/>
                <a:cs typeface="Roboto Light"/>
                <a:sym typeface="Roboto Light"/>
              </a:rPr>
              <a:t>ID 300,000 for persons over 63 years old</a:t>
            </a:r>
            <a:endParaRPr b="0" i="0" sz="1400" u="none" cap="none" strike="noStrike">
              <a:solidFill>
                <a:srgbClr val="000000"/>
              </a:solidFill>
              <a:latin typeface="Arial"/>
              <a:ea typeface="Arial"/>
              <a:cs typeface="Arial"/>
              <a:sym typeface="Arial"/>
            </a:endParaRPr>
          </a:p>
          <a:p>
            <a:pPr indent="-171450" lvl="0" marL="351450" marR="0" rtl="0" algn="l">
              <a:lnSpc>
                <a:spcPct val="100000"/>
              </a:lnSpc>
              <a:spcBef>
                <a:spcPts val="0"/>
              </a:spcBef>
              <a:spcAft>
                <a:spcPts val="0"/>
              </a:spcAft>
              <a:buClr>
                <a:schemeClr val="accent1"/>
              </a:buClr>
              <a:buSzPts val="1000"/>
              <a:buFont typeface="NTR"/>
              <a:buChar char="-"/>
            </a:pPr>
            <a:r>
              <a:rPr b="0" i="0" lang="en-GB" sz="1000" u="none" cap="none" strike="noStrike">
                <a:solidFill>
                  <a:schemeClr val="accent1"/>
                </a:solidFill>
                <a:latin typeface="Roboto Light"/>
                <a:ea typeface="Roboto Light"/>
                <a:cs typeface="Roboto Light"/>
                <a:sym typeface="Roboto Light"/>
              </a:rPr>
              <a:t>ID 3,200,000 for a widow or divorcee and ID400,000 for every child lawfully maintained by such person, regardless of the number of children</a:t>
            </a:r>
            <a:endParaRPr b="0" i="0" sz="1400" u="none" cap="none" strike="noStrike">
              <a:solidFill>
                <a:srgbClr val="000000"/>
              </a:solidFill>
              <a:latin typeface="Arial"/>
              <a:ea typeface="Arial"/>
              <a:cs typeface="Arial"/>
              <a:sym typeface="Arial"/>
            </a:endParaRPr>
          </a:p>
          <a:p>
            <a:pPr indent="-171450" lvl="0" marL="180000" marR="0" rtl="0" algn="l">
              <a:lnSpc>
                <a:spcPct val="100000"/>
              </a:lnSpc>
              <a:spcBef>
                <a:spcPts val="400"/>
              </a:spcBef>
              <a:spcAft>
                <a:spcPts val="0"/>
              </a:spcAft>
              <a:buClr>
                <a:schemeClr val="accent1"/>
              </a:buClr>
              <a:buSzPts val="1000"/>
              <a:buFont typeface="Arial"/>
              <a:buChar char="•"/>
            </a:pPr>
            <a:r>
              <a:rPr b="0" i="0" lang="en-GB" sz="1000" u="none" cap="none" strike="noStrike">
                <a:solidFill>
                  <a:schemeClr val="accent1"/>
                </a:solidFill>
                <a:latin typeface="Roboto Light"/>
                <a:ea typeface="Roboto Light"/>
                <a:cs typeface="Roboto Light"/>
                <a:sym typeface="Roboto Light"/>
              </a:rPr>
              <a:t>Contributions to a social security system, provident fund medical insurance plan, pension fund or similar fund approved by the tax authorities.</a:t>
            </a:r>
            <a:endParaRPr b="0" i="0" sz="1400" u="none" cap="none" strike="noStrike">
              <a:solidFill>
                <a:srgbClr val="000000"/>
              </a:solidFill>
              <a:latin typeface="Arial"/>
              <a:ea typeface="Arial"/>
              <a:cs typeface="Arial"/>
              <a:sym typeface="Arial"/>
            </a:endParaRPr>
          </a:p>
          <a:p>
            <a:pPr indent="-171450" lvl="0" marL="180000" marR="0" rtl="0" algn="l">
              <a:lnSpc>
                <a:spcPct val="100000"/>
              </a:lnSpc>
              <a:spcBef>
                <a:spcPts val="400"/>
              </a:spcBef>
              <a:spcAft>
                <a:spcPts val="0"/>
              </a:spcAft>
              <a:buClr>
                <a:schemeClr val="accent1"/>
              </a:buClr>
              <a:buSzPts val="1000"/>
              <a:buFont typeface="Arial"/>
              <a:buChar char="•"/>
            </a:pPr>
            <a:r>
              <a:rPr b="0" i="0" lang="en-GB" sz="1000" u="none" cap="none" strike="noStrike">
                <a:solidFill>
                  <a:schemeClr val="accent1"/>
                </a:solidFill>
                <a:latin typeface="Roboto Light"/>
                <a:ea typeface="Roboto Light"/>
                <a:cs typeface="Roboto Light"/>
                <a:sym typeface="Roboto Light"/>
              </a:rPr>
              <a:t>Delegation or overseas allowances received by foreign employees, up to 25% of the basic salary.</a:t>
            </a:r>
            <a:endParaRPr b="0" i="0" sz="1400" u="none" cap="none" strike="noStrike">
              <a:solidFill>
                <a:srgbClr val="000000"/>
              </a:solidFill>
              <a:latin typeface="Arial"/>
              <a:ea typeface="Arial"/>
              <a:cs typeface="Arial"/>
              <a:sym typeface="Arial"/>
            </a:endParaRPr>
          </a:p>
          <a:p>
            <a:pPr indent="-171450" lvl="0" marL="180000" marR="0" rtl="0" algn="l">
              <a:lnSpc>
                <a:spcPct val="100000"/>
              </a:lnSpc>
              <a:spcBef>
                <a:spcPts val="400"/>
              </a:spcBef>
              <a:spcAft>
                <a:spcPts val="0"/>
              </a:spcAft>
              <a:buClr>
                <a:schemeClr val="accent1"/>
              </a:buClr>
              <a:buSzPts val="1000"/>
              <a:buFont typeface="Arial"/>
              <a:buChar char="•"/>
            </a:pPr>
            <a:r>
              <a:rPr b="0" i="0" lang="en-GB" sz="1000" u="none" cap="none" strike="noStrike">
                <a:solidFill>
                  <a:schemeClr val="accent1"/>
                </a:solidFill>
                <a:latin typeface="Roboto Light"/>
                <a:ea typeface="Roboto Light"/>
                <a:cs typeface="Roboto Light"/>
                <a:sym typeface="Roboto Light"/>
              </a:rPr>
              <a:t>The Iraqi tax authorities allow an exemption from tax in relation to ’risk allowances’; in practice, such allowances should not exceed 30% of the basic salary.</a:t>
            </a:r>
            <a:endParaRPr b="0" i="0" sz="1400" u="none" cap="none" strike="noStrike">
              <a:solidFill>
                <a:srgbClr val="000000"/>
              </a:solidFill>
              <a:latin typeface="Arial"/>
              <a:ea typeface="Arial"/>
              <a:cs typeface="Arial"/>
              <a:sym typeface="Arial"/>
            </a:endParaRPr>
          </a:p>
        </p:txBody>
      </p:sp>
      <p:sp>
        <p:nvSpPr>
          <p:cNvPr id="86" name="Google Shape;86;p5"/>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Tax - Deductions and Exemptions</a:t>
            </a:r>
            <a:endParaRPr b="0" i="0" sz="1400" u="none" cap="none" strike="noStrike">
              <a:solidFill>
                <a:srgbClr val="000000"/>
              </a:solidFill>
              <a:latin typeface="Arial"/>
              <a:ea typeface="Arial"/>
              <a:cs typeface="Arial"/>
              <a:sym typeface="Arial"/>
            </a:endParaRPr>
          </a:p>
        </p:txBody>
      </p:sp>
      <p:cxnSp>
        <p:nvCxnSpPr>
          <p:cNvPr id="87" name="Google Shape;87;p5"/>
          <p:cNvCxnSpPr/>
          <p:nvPr/>
        </p:nvCxnSpPr>
        <p:spPr>
          <a:xfrm>
            <a:off x="446400" y="1396493"/>
            <a:ext cx="3260061" cy="0"/>
          </a:xfrm>
          <a:prstGeom prst="straightConnector1">
            <a:avLst/>
          </a:prstGeom>
          <a:noFill/>
          <a:ln cap="flat" cmpd="sng" w="15875">
            <a:solidFill>
              <a:schemeClr val="accent3"/>
            </a:solidFill>
            <a:prstDash val="solid"/>
            <a:miter lim="800000"/>
            <a:headEnd len="sm" w="sm" type="none"/>
            <a:tailEnd len="sm" w="sm" type="none"/>
          </a:ln>
        </p:spPr>
      </p:cxnSp>
      <p:sp>
        <p:nvSpPr>
          <p:cNvPr id="88" name="Google Shape;88;p5"/>
          <p:cNvSpPr txBox="1"/>
          <p:nvPr/>
        </p:nvSpPr>
        <p:spPr>
          <a:xfrm>
            <a:off x="446400" y="4175205"/>
            <a:ext cx="4620177"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Kurdistan Region</a:t>
            </a:r>
            <a:endParaRPr b="0" i="0" sz="14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 </a:t>
            </a:r>
            <a:r>
              <a:rPr b="0" i="0" lang="en-GB" sz="1000" u="none" cap="none" strike="noStrike">
                <a:solidFill>
                  <a:schemeClr val="accent1"/>
                </a:solidFill>
                <a:latin typeface="Roboto Light"/>
                <a:ea typeface="Roboto Light"/>
                <a:cs typeface="Roboto Light"/>
                <a:sym typeface="Roboto Light"/>
              </a:rPr>
              <a:t>In the Kurdistan region, the first ID 1 million of basic salary is exempt.</a:t>
            </a:r>
            <a:endParaRPr b="0" i="0" sz="14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 </a:t>
            </a:r>
            <a:r>
              <a:rPr b="0" i="0" lang="en-GB" sz="1000" u="none" cap="none" strike="noStrike">
                <a:solidFill>
                  <a:schemeClr val="accent1"/>
                </a:solidFill>
                <a:latin typeface="Roboto Light"/>
                <a:ea typeface="Roboto Light"/>
                <a:cs typeface="Roboto Light"/>
                <a:sym typeface="Roboto Light"/>
              </a:rPr>
              <a:t>Employee contributions to the Iraqi social security system</a:t>
            </a:r>
            <a:endParaRPr b="0" i="0" sz="14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 </a:t>
            </a:r>
            <a:r>
              <a:rPr b="0" i="0" lang="en-GB" sz="1000" u="none" cap="none" strike="noStrike">
                <a:solidFill>
                  <a:schemeClr val="accent1"/>
                </a:solidFill>
                <a:latin typeface="Roboto Light"/>
                <a:ea typeface="Roboto Light"/>
                <a:cs typeface="Roboto Light"/>
                <a:sym typeface="Roboto Light"/>
              </a:rPr>
              <a:t>General allowances, up to 30% of the basic salary</a:t>
            </a:r>
            <a:endParaRPr b="0" i="0" sz="1400" u="none" cap="none" strike="noStrike">
              <a:solidFill>
                <a:srgbClr val="000000"/>
              </a:solidFill>
              <a:latin typeface="Arial"/>
              <a:ea typeface="Arial"/>
              <a:cs typeface="Arial"/>
              <a:sym typeface="Arial"/>
            </a:endParaRPr>
          </a:p>
        </p:txBody>
      </p:sp>
      <p:pic>
        <p:nvPicPr>
          <p:cNvPr descr="A person and person looking at a tablet&#10;&#10;Description automatically generated" id="89" name="Google Shape;89;p5"/>
          <p:cNvPicPr preferRelativeResize="0"/>
          <p:nvPr/>
        </p:nvPicPr>
        <p:blipFill rotWithShape="1">
          <a:blip r:embed="rId4">
            <a:alphaModFix/>
          </a:blip>
          <a:srcRect b="0" l="0" r="11210" t="0"/>
          <a:stretch/>
        </p:blipFill>
        <p:spPr>
          <a:xfrm>
            <a:off x="5702400" y="0"/>
            <a:ext cx="3450555" cy="5143500"/>
          </a:xfrm>
          <a:prstGeom prst="rect">
            <a:avLst/>
          </a:prstGeom>
          <a:noFill/>
          <a:ln>
            <a:noFill/>
          </a:ln>
        </p:spPr>
      </p:pic>
      <p:sp>
        <p:nvSpPr>
          <p:cNvPr id="90" name="Google Shape;90;p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6"/>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97" name="Google Shape;97;p6"/>
          <p:cNvSpPr txBox="1"/>
          <p:nvPr/>
        </p:nvSpPr>
        <p:spPr>
          <a:xfrm>
            <a:off x="446400" y="1548012"/>
            <a:ext cx="4820700" cy="217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Monthly Employer Filing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Employers must submit monthly tax returns for their employees by the 15th of the following month (Federal Iraq) and  21st of the following month (Kurdistan Region), ensuring timely reporting of tax liabilities.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Annual Employer Filing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An annual tax return for all employees must be filed by employers before March 31 of the subsequent year for Federal Iraq and before March 1st for Kurdistan Region, providing a comprehensive overview of the year's tax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Employee Annual Filing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Not Applicable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Filing Method and Payment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Filings are done manually by filling the </a:t>
            </a:r>
            <a:r>
              <a:rPr lang="en-GB" sz="1000">
                <a:solidFill>
                  <a:schemeClr val="accent1"/>
                </a:solidFill>
                <a:latin typeface="Roboto Light"/>
                <a:ea typeface="Roboto Light"/>
                <a:cs typeface="Roboto Light"/>
                <a:sym typeface="Roboto Light"/>
              </a:rPr>
              <a:t>f</a:t>
            </a:r>
            <a:r>
              <a:rPr b="0" i="0" lang="en-GB" sz="1000" u="none" cap="none" strike="noStrike">
                <a:solidFill>
                  <a:schemeClr val="accent1"/>
                </a:solidFill>
                <a:latin typeface="Roboto Light"/>
                <a:ea typeface="Roboto Light"/>
                <a:cs typeface="Roboto Light"/>
                <a:sym typeface="Roboto Light"/>
              </a:rPr>
              <a:t>orms prescribed by the tax authorities.</a:t>
            </a:r>
            <a:endParaRPr b="0" i="0" sz="1400" u="none" cap="none" strike="noStrike">
              <a:solidFill>
                <a:srgbClr val="000000"/>
              </a:solidFill>
              <a:latin typeface="Arial"/>
              <a:ea typeface="Arial"/>
              <a:cs typeface="Arial"/>
              <a:sym typeface="Arial"/>
            </a:endParaRPr>
          </a:p>
        </p:txBody>
      </p:sp>
      <p:sp>
        <p:nvSpPr>
          <p:cNvPr id="98" name="Google Shape;98;p6"/>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Roboto"/>
                <a:ea typeface="Roboto"/>
                <a:cs typeface="Roboto"/>
                <a:sym typeface="Roboto"/>
              </a:rPr>
              <a:t>Income Tax Compliance in Iraq</a:t>
            </a:r>
            <a:endParaRPr b="1" i="0" sz="1600" u="none" cap="none" strike="noStrike">
              <a:solidFill>
                <a:schemeClr val="accent1"/>
              </a:solidFill>
              <a:latin typeface="Roboto"/>
              <a:ea typeface="Roboto"/>
              <a:cs typeface="Roboto"/>
              <a:sym typeface="Roboto"/>
            </a:endParaRPr>
          </a:p>
        </p:txBody>
      </p:sp>
      <p:cxnSp>
        <p:nvCxnSpPr>
          <p:cNvPr id="99" name="Google Shape;99;p6"/>
          <p:cNvCxnSpPr/>
          <p:nvPr/>
        </p:nvCxnSpPr>
        <p:spPr>
          <a:xfrm>
            <a:off x="446400" y="1396493"/>
            <a:ext cx="3091840" cy="0"/>
          </a:xfrm>
          <a:prstGeom prst="straightConnector1">
            <a:avLst/>
          </a:prstGeom>
          <a:noFill/>
          <a:ln cap="flat" cmpd="sng" w="15875">
            <a:solidFill>
              <a:schemeClr val="accent3"/>
            </a:solidFill>
            <a:prstDash val="solid"/>
            <a:miter lim="800000"/>
            <a:headEnd len="sm" w="sm" type="none"/>
            <a:tailEnd len="sm" w="sm" type="none"/>
          </a:ln>
        </p:spPr>
      </p:cxnSp>
      <p:sp>
        <p:nvSpPr>
          <p:cNvPr id="100" name="Google Shape;100;p6"/>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pic>
        <p:nvPicPr>
          <p:cNvPr id="101" name="Google Shape;101;p6"/>
          <p:cNvPicPr preferRelativeResize="0"/>
          <p:nvPr/>
        </p:nvPicPr>
        <p:blipFill rotWithShape="1">
          <a:blip r:embed="rId4">
            <a:alphaModFix/>
          </a:blip>
          <a:srcRect b="0" l="0" r="11485" t="0"/>
          <a:stretch/>
        </p:blipFill>
        <p:spPr>
          <a:xfrm>
            <a:off x="5704134" y="0"/>
            <a:ext cx="3439866"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08" name="Google Shape;108;p7"/>
          <p:cNvSpPr txBox="1"/>
          <p:nvPr/>
        </p:nvSpPr>
        <p:spPr>
          <a:xfrm>
            <a:off x="446400" y="1548012"/>
            <a:ext cx="4820700" cy="175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Social Security contributions are applied to the salaries and the benefits of both local and expatriate employees after a deduction of a portion of employee allowances (transportation, accommodation, housing and other allowances) up to an amount equaling 30% of the base salary. The </a:t>
            </a:r>
            <a:r>
              <a:rPr lang="en-GB" sz="1000">
                <a:solidFill>
                  <a:schemeClr val="accent1"/>
                </a:solidFill>
                <a:latin typeface="Roboto Light"/>
                <a:ea typeface="Roboto Light"/>
                <a:cs typeface="Roboto Light"/>
                <a:sym typeface="Roboto Light"/>
              </a:rPr>
              <a:t>a</a:t>
            </a:r>
            <a:r>
              <a:rPr b="0" i="0" lang="en-GB" sz="1000" u="none" cap="none" strike="noStrike">
                <a:solidFill>
                  <a:schemeClr val="accent1"/>
                </a:solidFill>
                <a:latin typeface="Roboto Light"/>
                <a:ea typeface="Roboto Light"/>
                <a:cs typeface="Roboto Light"/>
                <a:sym typeface="Roboto Light"/>
              </a:rPr>
              <a:t>ge limit for retirement 63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Social security contributions in Federal Iraq: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12% for employers and 5% for employees, however, for oil and gas companies the contribution rates are 25% for employers and 5% employees.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Social security contribution in Kurdistan: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Social security contributions are levied at the rates are 12% for employers and 5% for employees.</a:t>
            </a:r>
            <a:endParaRPr b="0" i="0" sz="1400" u="none" cap="none" strike="noStrike">
              <a:solidFill>
                <a:srgbClr val="000000"/>
              </a:solidFill>
              <a:latin typeface="Arial"/>
              <a:ea typeface="Arial"/>
              <a:cs typeface="Arial"/>
              <a:sym typeface="Arial"/>
            </a:endParaRPr>
          </a:p>
        </p:txBody>
      </p:sp>
      <p:sp>
        <p:nvSpPr>
          <p:cNvPr id="109" name="Google Shape;109;p7"/>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Roboto"/>
                <a:ea typeface="Roboto"/>
                <a:cs typeface="Roboto"/>
                <a:sym typeface="Roboto"/>
              </a:rPr>
              <a:t>Social </a:t>
            </a:r>
            <a:r>
              <a:rPr b="1" lang="en-GB" sz="1600">
                <a:solidFill>
                  <a:schemeClr val="dk1"/>
                </a:solidFill>
                <a:latin typeface="Roboto"/>
                <a:ea typeface="Roboto"/>
                <a:cs typeface="Roboto"/>
                <a:sym typeface="Roboto"/>
              </a:rPr>
              <a:t>S</a:t>
            </a:r>
            <a:r>
              <a:rPr b="1" i="0" lang="en-GB" sz="1600" u="none" cap="none" strike="noStrike">
                <a:solidFill>
                  <a:schemeClr val="dk1"/>
                </a:solidFill>
                <a:latin typeface="Roboto"/>
                <a:ea typeface="Roboto"/>
                <a:cs typeface="Roboto"/>
                <a:sym typeface="Roboto"/>
              </a:rPr>
              <a:t>ecurity </a:t>
            </a:r>
            <a:r>
              <a:rPr b="1" lang="en-GB" sz="1600">
                <a:solidFill>
                  <a:schemeClr val="dk1"/>
                </a:solidFill>
                <a:latin typeface="Roboto"/>
                <a:ea typeface="Roboto"/>
                <a:cs typeface="Roboto"/>
                <a:sym typeface="Roboto"/>
              </a:rPr>
              <a:t>S</a:t>
            </a:r>
            <a:r>
              <a:rPr b="1" i="0" lang="en-GB" sz="1600" u="none" cap="none" strike="noStrike">
                <a:solidFill>
                  <a:schemeClr val="dk1"/>
                </a:solidFill>
                <a:latin typeface="Roboto"/>
                <a:ea typeface="Roboto"/>
                <a:cs typeface="Roboto"/>
                <a:sym typeface="Roboto"/>
              </a:rPr>
              <a:t>ystem in Iraq</a:t>
            </a:r>
            <a:endParaRPr b="0" i="0" sz="1400" u="none" cap="none" strike="noStrike">
              <a:solidFill>
                <a:srgbClr val="000000"/>
              </a:solidFill>
              <a:latin typeface="Arial"/>
              <a:ea typeface="Arial"/>
              <a:cs typeface="Arial"/>
              <a:sym typeface="Arial"/>
            </a:endParaRPr>
          </a:p>
        </p:txBody>
      </p:sp>
      <p:cxnSp>
        <p:nvCxnSpPr>
          <p:cNvPr id="110" name="Google Shape;110;p7"/>
          <p:cNvCxnSpPr/>
          <p:nvPr/>
        </p:nvCxnSpPr>
        <p:spPr>
          <a:xfrm>
            <a:off x="446400" y="1396493"/>
            <a:ext cx="2952934" cy="0"/>
          </a:xfrm>
          <a:prstGeom prst="straightConnector1">
            <a:avLst/>
          </a:prstGeom>
          <a:noFill/>
          <a:ln cap="flat" cmpd="sng" w="15875">
            <a:solidFill>
              <a:schemeClr val="accent3"/>
            </a:solidFill>
            <a:prstDash val="solid"/>
            <a:miter lim="800000"/>
            <a:headEnd len="sm" w="sm" type="none"/>
            <a:tailEnd len="sm" w="sm" type="none"/>
          </a:ln>
        </p:spPr>
      </p:cxnSp>
      <p:sp>
        <p:nvSpPr>
          <p:cNvPr id="111" name="Google Shape;111;p7"/>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pic>
        <p:nvPicPr>
          <p:cNvPr id="112" name="Google Shape;112;p7"/>
          <p:cNvPicPr preferRelativeResize="0"/>
          <p:nvPr/>
        </p:nvPicPr>
        <p:blipFill rotWithShape="1">
          <a:blip r:embed="rId4">
            <a:alphaModFix/>
          </a:blip>
          <a:srcRect b="0" l="0" r="11440" t="0"/>
          <a:stretch/>
        </p:blipFill>
        <p:spPr>
          <a:xfrm>
            <a:off x="5702410" y="0"/>
            <a:ext cx="344159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8"/>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19" name="Google Shape;119;p8"/>
          <p:cNvSpPr txBox="1"/>
          <p:nvPr/>
        </p:nvSpPr>
        <p:spPr>
          <a:xfrm>
            <a:off x="446400" y="1548012"/>
            <a:ext cx="4820793" cy="146193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Monthly Submissions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Social Security contributions and filings must be completed monthly, with in 30 days following each payroll month end. This regular reporting ensures continuous coverage and timely fund allocation.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Online Portal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Fillings are done manually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50"/>
              </a:spcBef>
              <a:spcAft>
                <a:spcPts val="0"/>
              </a:spcAft>
              <a:buClr>
                <a:srgbClr val="000000"/>
              </a:buClr>
              <a:buSzPts val="1000"/>
              <a:buFont typeface="Arial"/>
              <a:buNone/>
            </a:pPr>
            <a:r>
              <a:rPr b="1" i="0" lang="en-GB" sz="1000" u="none" cap="none" strike="noStrike">
                <a:solidFill>
                  <a:schemeClr val="accent3"/>
                </a:solidFill>
                <a:latin typeface="Roboto"/>
                <a:ea typeface="Roboto"/>
                <a:cs typeface="Roboto"/>
                <a:sym typeface="Roboto"/>
              </a:rPr>
              <a:t>Penalties for Non-Compliance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1"/>
                </a:solidFill>
                <a:latin typeface="Roboto Light"/>
                <a:ea typeface="Roboto Light"/>
                <a:cs typeface="Roboto Light"/>
                <a:sym typeface="Roboto Light"/>
              </a:rPr>
              <a:t>Late payment of the monthly contributions will attract penalties</a:t>
            </a:r>
            <a:endParaRPr b="0" i="0" sz="1400" u="none" cap="none" strike="noStrike">
              <a:solidFill>
                <a:srgbClr val="000000"/>
              </a:solidFill>
              <a:latin typeface="Arial"/>
              <a:ea typeface="Arial"/>
              <a:cs typeface="Arial"/>
              <a:sym typeface="Arial"/>
            </a:endParaRPr>
          </a:p>
        </p:txBody>
      </p:sp>
      <p:sp>
        <p:nvSpPr>
          <p:cNvPr id="120" name="Google Shape;120;p8"/>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Roboto"/>
                <a:ea typeface="Roboto"/>
                <a:cs typeface="Roboto"/>
                <a:sym typeface="Roboto"/>
              </a:rPr>
              <a:t>Social Security Compliance in Iraq</a:t>
            </a:r>
            <a:endParaRPr b="0" i="0" sz="1400" u="none" cap="none" strike="noStrike">
              <a:solidFill>
                <a:srgbClr val="000000"/>
              </a:solidFill>
              <a:latin typeface="Arial"/>
              <a:ea typeface="Arial"/>
              <a:cs typeface="Arial"/>
              <a:sym typeface="Arial"/>
            </a:endParaRPr>
          </a:p>
        </p:txBody>
      </p:sp>
      <p:cxnSp>
        <p:nvCxnSpPr>
          <p:cNvPr id="121" name="Google Shape;121;p8"/>
          <p:cNvCxnSpPr/>
          <p:nvPr/>
        </p:nvCxnSpPr>
        <p:spPr>
          <a:xfrm>
            <a:off x="446400" y="1396493"/>
            <a:ext cx="3385704" cy="0"/>
          </a:xfrm>
          <a:prstGeom prst="straightConnector1">
            <a:avLst/>
          </a:prstGeom>
          <a:noFill/>
          <a:ln cap="flat" cmpd="sng" w="15875">
            <a:solidFill>
              <a:schemeClr val="accent3"/>
            </a:solidFill>
            <a:prstDash val="solid"/>
            <a:miter lim="800000"/>
            <a:headEnd len="sm" w="sm" type="none"/>
            <a:tailEnd len="sm" w="sm" type="none"/>
          </a:ln>
        </p:spPr>
      </p:cxnSp>
      <p:sp>
        <p:nvSpPr>
          <p:cNvPr id="122" name="Google Shape;122;p8"/>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pic>
        <p:nvPicPr>
          <p:cNvPr descr="A person and person looking at a tablet&#10;&#10;Description automatically generated" id="123" name="Google Shape;123;p8"/>
          <p:cNvPicPr preferRelativeResize="0"/>
          <p:nvPr/>
        </p:nvPicPr>
        <p:blipFill rotWithShape="1">
          <a:blip r:embed="rId4">
            <a:alphaModFix/>
          </a:blip>
          <a:srcRect b="0" l="0" r="11210" t="0"/>
          <a:stretch/>
        </p:blipFill>
        <p:spPr>
          <a:xfrm>
            <a:off x="5702400" y="0"/>
            <a:ext cx="345055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p:nvPr/>
        </p:nvSpPr>
        <p:spPr>
          <a:xfrm>
            <a:off x="0" y="1676404"/>
            <a:ext cx="9144000" cy="3467096"/>
          </a:xfrm>
          <a:prstGeom prst="rect">
            <a:avLst/>
          </a:prstGeom>
          <a:gradFill>
            <a:gsLst>
              <a:gs pos="0">
                <a:schemeClr val="accent2"/>
              </a:gs>
              <a:gs pos="100000">
                <a:schemeClr val="accent3"/>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pic>
        <p:nvPicPr>
          <p:cNvPr id="129" name="Google Shape;129;p9"/>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30" name="Google Shape;130;p9"/>
          <p:cNvSpPr txBox="1"/>
          <p:nvPr/>
        </p:nvSpPr>
        <p:spPr>
          <a:xfrm>
            <a:off x="462540" y="1031046"/>
            <a:ext cx="351192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Labor Law Fundamentals in Iraq</a:t>
            </a:r>
            <a:endParaRPr b="0" i="0" sz="1400" u="none" cap="none" strike="noStrike">
              <a:solidFill>
                <a:srgbClr val="000000"/>
              </a:solidFill>
              <a:latin typeface="Arial"/>
              <a:ea typeface="Arial"/>
              <a:cs typeface="Arial"/>
              <a:sym typeface="Arial"/>
            </a:endParaRPr>
          </a:p>
        </p:txBody>
      </p:sp>
      <p:cxnSp>
        <p:nvCxnSpPr>
          <p:cNvPr id="131" name="Google Shape;131;p9"/>
          <p:cNvCxnSpPr/>
          <p:nvPr/>
        </p:nvCxnSpPr>
        <p:spPr>
          <a:xfrm>
            <a:off x="458184" y="1396493"/>
            <a:ext cx="3192436" cy="0"/>
          </a:xfrm>
          <a:prstGeom prst="straightConnector1">
            <a:avLst/>
          </a:prstGeom>
          <a:noFill/>
          <a:ln cap="flat" cmpd="sng" w="15875">
            <a:solidFill>
              <a:schemeClr val="accent3"/>
            </a:solidFill>
            <a:prstDash val="solid"/>
            <a:miter lim="800000"/>
            <a:headEnd len="sm" w="sm" type="none"/>
            <a:tailEnd len="sm" w="sm" type="none"/>
          </a:ln>
        </p:spPr>
      </p:cxnSp>
      <p:pic>
        <p:nvPicPr>
          <p:cNvPr descr="A hand holding a bag of money&#10;&#10;Description automatically generated" id="132" name="Google Shape;132;p9"/>
          <p:cNvPicPr preferRelativeResize="0"/>
          <p:nvPr/>
        </p:nvPicPr>
        <p:blipFill rotWithShape="1">
          <a:blip r:embed="rId4">
            <a:alphaModFix/>
          </a:blip>
          <a:srcRect b="0" l="0" r="0" t="0"/>
          <a:stretch/>
        </p:blipFill>
        <p:spPr>
          <a:xfrm>
            <a:off x="476114" y="2038998"/>
            <a:ext cx="520700" cy="520700"/>
          </a:xfrm>
          <a:prstGeom prst="rect">
            <a:avLst/>
          </a:prstGeom>
          <a:noFill/>
          <a:ln>
            <a:noFill/>
          </a:ln>
        </p:spPr>
      </p:pic>
      <p:sp>
        <p:nvSpPr>
          <p:cNvPr id="133" name="Google Shape;133;p9"/>
          <p:cNvSpPr txBox="1"/>
          <p:nvPr/>
        </p:nvSpPr>
        <p:spPr>
          <a:xfrm>
            <a:off x="459420" y="2694370"/>
            <a:ext cx="1683146"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Minimum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Wage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Iraq’s minimum wage rate is 250,000 Iraqi dinars ($214) per month</a:t>
            </a:r>
            <a:endParaRPr b="0" i="0" sz="1400" u="none" cap="none" strike="noStrike">
              <a:solidFill>
                <a:srgbClr val="000000"/>
              </a:solidFill>
              <a:latin typeface="Arial"/>
              <a:ea typeface="Arial"/>
              <a:cs typeface="Arial"/>
              <a:sym typeface="Arial"/>
            </a:endParaRPr>
          </a:p>
        </p:txBody>
      </p:sp>
      <p:cxnSp>
        <p:nvCxnSpPr>
          <p:cNvPr id="134" name="Google Shape;134;p9"/>
          <p:cNvCxnSpPr/>
          <p:nvPr/>
        </p:nvCxnSpPr>
        <p:spPr>
          <a:xfrm>
            <a:off x="458184"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35" name="Google Shape;135;p9"/>
          <p:cNvPicPr preferRelativeResize="0"/>
          <p:nvPr/>
        </p:nvPicPr>
        <p:blipFill rotWithShape="1">
          <a:blip r:embed="rId5">
            <a:alphaModFix/>
          </a:blip>
          <a:srcRect b="0" l="0" r="0" t="0"/>
          <a:stretch/>
        </p:blipFill>
        <p:spPr>
          <a:xfrm>
            <a:off x="2636608" y="2038998"/>
            <a:ext cx="520700" cy="520700"/>
          </a:xfrm>
          <a:prstGeom prst="rect">
            <a:avLst/>
          </a:prstGeom>
          <a:noFill/>
          <a:ln>
            <a:noFill/>
          </a:ln>
        </p:spPr>
      </p:pic>
      <p:sp>
        <p:nvSpPr>
          <p:cNvPr id="136" name="Google Shape;136;p9"/>
          <p:cNvSpPr txBox="1"/>
          <p:nvPr/>
        </p:nvSpPr>
        <p:spPr>
          <a:xfrm>
            <a:off x="2619914" y="2694370"/>
            <a:ext cx="1683146"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Contract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Types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Limited contact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Unlimited contract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Part-Time contract</a:t>
            </a:r>
            <a:endParaRPr b="0" i="0" sz="1400" u="none" cap="none" strike="noStrike">
              <a:solidFill>
                <a:srgbClr val="000000"/>
              </a:solidFill>
              <a:latin typeface="Arial"/>
              <a:ea typeface="Arial"/>
              <a:cs typeface="Arial"/>
              <a:sym typeface="Arial"/>
            </a:endParaRPr>
          </a:p>
        </p:txBody>
      </p:sp>
      <p:cxnSp>
        <p:nvCxnSpPr>
          <p:cNvPr id="137" name="Google Shape;137;p9"/>
          <p:cNvCxnSpPr/>
          <p:nvPr/>
        </p:nvCxnSpPr>
        <p:spPr>
          <a:xfrm>
            <a:off x="2618678"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38" name="Google Shape;138;p9"/>
          <p:cNvPicPr preferRelativeResize="0"/>
          <p:nvPr/>
        </p:nvPicPr>
        <p:blipFill rotWithShape="1">
          <a:blip r:embed="rId6">
            <a:alphaModFix/>
          </a:blip>
          <a:srcRect b="0" l="0" r="0" t="0"/>
          <a:stretch/>
        </p:blipFill>
        <p:spPr>
          <a:xfrm>
            <a:off x="4815032" y="2038998"/>
            <a:ext cx="520700" cy="520700"/>
          </a:xfrm>
          <a:prstGeom prst="rect">
            <a:avLst/>
          </a:prstGeom>
          <a:noFill/>
          <a:ln>
            <a:noFill/>
          </a:ln>
        </p:spPr>
      </p:pic>
      <p:sp>
        <p:nvSpPr>
          <p:cNvPr id="139" name="Google Shape;139;p9"/>
          <p:cNvSpPr txBox="1"/>
          <p:nvPr/>
        </p:nvSpPr>
        <p:spPr>
          <a:xfrm>
            <a:off x="4798338" y="2694370"/>
            <a:ext cx="1683146" cy="178510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Working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Hours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Both Iraq and Kurdistan have strict restrictions on working hours, although the laws do provide for limited overtime. Both laws establish a cap of eight working hours per day and 48 hours per week.</a:t>
            </a:r>
            <a:endParaRPr b="0" i="0" sz="1400" u="none" cap="none" strike="noStrike">
              <a:solidFill>
                <a:srgbClr val="000000"/>
              </a:solidFill>
              <a:latin typeface="Arial"/>
              <a:ea typeface="Arial"/>
              <a:cs typeface="Arial"/>
              <a:sym typeface="Arial"/>
            </a:endParaRPr>
          </a:p>
        </p:txBody>
      </p:sp>
      <p:cxnSp>
        <p:nvCxnSpPr>
          <p:cNvPr id="140" name="Google Shape;140;p9"/>
          <p:cNvCxnSpPr/>
          <p:nvPr/>
        </p:nvCxnSpPr>
        <p:spPr>
          <a:xfrm>
            <a:off x="4797102"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41" name="Google Shape;141;p9"/>
          <p:cNvPicPr preferRelativeResize="0"/>
          <p:nvPr/>
        </p:nvPicPr>
        <p:blipFill rotWithShape="1">
          <a:blip r:embed="rId7">
            <a:alphaModFix/>
          </a:blip>
          <a:srcRect b="0" l="0" r="0" t="0"/>
          <a:stretch/>
        </p:blipFill>
        <p:spPr>
          <a:xfrm>
            <a:off x="6975527" y="2038998"/>
            <a:ext cx="520700" cy="520700"/>
          </a:xfrm>
          <a:prstGeom prst="rect">
            <a:avLst/>
          </a:prstGeom>
          <a:noFill/>
          <a:ln>
            <a:noFill/>
          </a:ln>
        </p:spPr>
      </p:pic>
      <p:sp>
        <p:nvSpPr>
          <p:cNvPr id="142" name="Google Shape;142;p9"/>
          <p:cNvSpPr txBox="1"/>
          <p:nvPr/>
        </p:nvSpPr>
        <p:spPr>
          <a:xfrm>
            <a:off x="6958833" y="2694370"/>
            <a:ext cx="1548674"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Probation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Roboto"/>
                <a:ea typeface="Roboto"/>
                <a:cs typeface="Roboto"/>
                <a:sym typeface="Roboto"/>
              </a:rPr>
              <a:t>Period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000"/>
              <a:buFont typeface="Arial"/>
              <a:buNone/>
            </a:pPr>
            <a:r>
              <a:rPr b="0" i="0" lang="en-GB" sz="1000" u="none" cap="none" strike="noStrike">
                <a:solidFill>
                  <a:schemeClr val="lt1"/>
                </a:solidFill>
                <a:latin typeface="Roboto Light"/>
                <a:ea typeface="Roboto Light"/>
                <a:cs typeface="Roboto Light"/>
                <a:sym typeface="Roboto Light"/>
              </a:rPr>
              <a:t>The probation period doesn’t exceed (3) three months as of the date of the commencement of work. The worker shall not be subjected to more than one probation period with the same employer.</a:t>
            </a:r>
            <a:endParaRPr b="0" i="0" sz="1400" u="none" cap="none" strike="noStrike">
              <a:solidFill>
                <a:srgbClr val="000000"/>
              </a:solidFill>
              <a:latin typeface="Arial"/>
              <a:ea typeface="Arial"/>
              <a:cs typeface="Arial"/>
              <a:sym typeface="Arial"/>
            </a:endParaRPr>
          </a:p>
        </p:txBody>
      </p:sp>
      <p:cxnSp>
        <p:nvCxnSpPr>
          <p:cNvPr id="143" name="Google Shape;143;p9"/>
          <p:cNvCxnSpPr/>
          <p:nvPr/>
        </p:nvCxnSpPr>
        <p:spPr>
          <a:xfrm>
            <a:off x="6957597" y="3323906"/>
            <a:ext cx="659904" cy="0"/>
          </a:xfrm>
          <a:prstGeom prst="straightConnector1">
            <a:avLst/>
          </a:prstGeom>
          <a:noFill/>
          <a:ln cap="flat" cmpd="sng" w="15875">
            <a:solidFill>
              <a:schemeClr val="lt1"/>
            </a:solidFill>
            <a:prstDash val="solid"/>
            <a:miter lim="800000"/>
            <a:headEnd len="sm" w="sm" type="none"/>
            <a:tailEnd len="sm" w="sm" type="none"/>
          </a:ln>
        </p:spPr>
      </p:cxnSp>
      <p:sp>
        <p:nvSpPr>
          <p:cNvPr id="144" name="Google Shape;144;p9"/>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44546A"/>
      </a:dk2>
      <a:lt2>
        <a:srgbClr val="E7E6E6"/>
      </a:lt2>
      <a:accent1>
        <a:srgbClr val="1E1A3B"/>
      </a:accent1>
      <a:accent2>
        <a:srgbClr val="4D61AD"/>
      </a:accent2>
      <a:accent3>
        <a:srgbClr val="5DC5ED"/>
      </a:accent3>
      <a:accent4>
        <a:srgbClr val="3C8AC3"/>
      </a:accent4>
      <a:accent5>
        <a:srgbClr val="FF8A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2024-08-05T08:43:31Z</dcterms:created>
  <dc:creator>Microsoft Office User</dc:creator>
</cp:coreProperties>
</file>