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
      <p:font typeface="Roboto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3198">
          <p15:clr>
            <a:srgbClr val="A4A3A4"/>
          </p15:clr>
        </p15:guide>
      </p15:sldGuideLst>
    </p:ext>
    <p:ext uri="GoogleSlidesCustomDataVersion2">
      <go:slidesCustomData xmlns:go="http://customooxmlschemas.google.com/" r:id="rId30" roundtripDataSignature="AMtx7mgazVDauJVnjtU2MpZXxtnAs5GCS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D7B6238-F28D-48D1-91B0-974C87D165BB}">
  <a:tblStyle styleId="{FD7B6238-F28D-48D1-91B0-974C87D165BB}"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319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Light-regular.fntdata"/><Relationship Id="rId25" Type="http://schemas.openxmlformats.org/officeDocument/2006/relationships/font" Target="fonts/Roboto-boldItalic.fntdata"/><Relationship Id="rId28" Type="http://schemas.openxmlformats.org/officeDocument/2006/relationships/font" Target="fonts/RobotoLight-italic.fntdata"/><Relationship Id="rId27" Type="http://schemas.openxmlformats.org/officeDocument/2006/relationships/font" Target="fonts/RobotoLight-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Light-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 name="Google Shape;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 name="Google Shape;3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 name="Google Shape;33;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 name="Google Shape;4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 name="Google Shape;6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 name="Google Shape;10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17"/>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5" name="Google Shape;15;p17"/>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6" name="Google Shape;16;p17"/>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900" u="none" cap="none" strike="noStrike">
                <a:solidFill>
                  <a:schemeClr val="lt1"/>
                </a:solidFill>
                <a:latin typeface="Roboto"/>
                <a:ea typeface="Roboto"/>
                <a:cs typeface="Roboto"/>
                <a:sym typeface="Roboto"/>
              </a:defRPr>
            </a:lvl1pPr>
            <a:lvl2pPr indent="0" lvl="1" marL="0" algn="l">
              <a:spcBef>
                <a:spcPts val="0"/>
              </a:spcBef>
              <a:buNone/>
              <a:defRPr b="0" i="0" sz="900" u="none" cap="none" strike="noStrike">
                <a:solidFill>
                  <a:schemeClr val="lt1"/>
                </a:solidFill>
                <a:latin typeface="Roboto"/>
                <a:ea typeface="Roboto"/>
                <a:cs typeface="Roboto"/>
                <a:sym typeface="Roboto"/>
              </a:defRPr>
            </a:lvl2pPr>
            <a:lvl3pPr indent="0" lvl="2" marL="0" algn="l">
              <a:spcBef>
                <a:spcPts val="0"/>
              </a:spcBef>
              <a:buNone/>
              <a:defRPr b="0" i="0" sz="900" u="none" cap="none" strike="noStrike">
                <a:solidFill>
                  <a:schemeClr val="lt1"/>
                </a:solidFill>
                <a:latin typeface="Roboto"/>
                <a:ea typeface="Roboto"/>
                <a:cs typeface="Roboto"/>
                <a:sym typeface="Roboto"/>
              </a:defRPr>
            </a:lvl3pPr>
            <a:lvl4pPr indent="0" lvl="3" marL="0" algn="l">
              <a:spcBef>
                <a:spcPts val="0"/>
              </a:spcBef>
              <a:buNone/>
              <a:defRPr b="0" i="0" sz="900" u="none" cap="none" strike="noStrike">
                <a:solidFill>
                  <a:schemeClr val="lt1"/>
                </a:solidFill>
                <a:latin typeface="Roboto"/>
                <a:ea typeface="Roboto"/>
                <a:cs typeface="Roboto"/>
                <a:sym typeface="Roboto"/>
              </a:defRPr>
            </a:lvl4pPr>
            <a:lvl5pPr indent="0" lvl="4" marL="0" algn="l">
              <a:spcBef>
                <a:spcPts val="0"/>
              </a:spcBef>
              <a:buNone/>
              <a:defRPr b="0" i="0" sz="900" u="none" cap="none" strike="noStrike">
                <a:solidFill>
                  <a:schemeClr val="lt1"/>
                </a:solidFill>
                <a:latin typeface="Roboto"/>
                <a:ea typeface="Roboto"/>
                <a:cs typeface="Roboto"/>
                <a:sym typeface="Roboto"/>
              </a:defRPr>
            </a:lvl5pPr>
            <a:lvl6pPr indent="0" lvl="5" marL="0" algn="l">
              <a:spcBef>
                <a:spcPts val="0"/>
              </a:spcBef>
              <a:buNone/>
              <a:defRPr b="0" i="0" sz="900" u="none" cap="none" strike="noStrike">
                <a:solidFill>
                  <a:schemeClr val="lt1"/>
                </a:solidFill>
                <a:latin typeface="Roboto"/>
                <a:ea typeface="Roboto"/>
                <a:cs typeface="Roboto"/>
                <a:sym typeface="Roboto"/>
              </a:defRPr>
            </a:lvl6pPr>
            <a:lvl7pPr indent="0" lvl="6" marL="0" algn="l">
              <a:spcBef>
                <a:spcPts val="0"/>
              </a:spcBef>
              <a:buNone/>
              <a:defRPr b="0" i="0" sz="900" u="none" cap="none" strike="noStrike">
                <a:solidFill>
                  <a:schemeClr val="lt1"/>
                </a:solidFill>
                <a:latin typeface="Roboto"/>
                <a:ea typeface="Roboto"/>
                <a:cs typeface="Roboto"/>
                <a:sym typeface="Roboto"/>
              </a:defRPr>
            </a:lvl7pPr>
            <a:lvl8pPr indent="0" lvl="7" marL="0" algn="l">
              <a:spcBef>
                <a:spcPts val="0"/>
              </a:spcBef>
              <a:buNone/>
              <a:defRPr b="0" i="0" sz="900" u="none" cap="none" strike="noStrike">
                <a:solidFill>
                  <a:schemeClr val="lt1"/>
                </a:solidFill>
                <a:latin typeface="Roboto"/>
                <a:ea typeface="Roboto"/>
                <a:cs typeface="Roboto"/>
                <a:sym typeface="Roboto"/>
              </a:defRPr>
            </a:lvl8pPr>
            <a:lvl9pPr indent="0" lvl="8" marL="0" algn="l">
              <a:spcBef>
                <a:spcPts val="0"/>
              </a:spcBef>
              <a:buNone/>
              <a:defRPr b="0" i="0" sz="900" u="none" cap="none" strike="noStrike">
                <a:solidFill>
                  <a:schemeClr val="lt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7" name="Shape 17"/>
        <p:cNvGrpSpPr/>
        <p:nvPr/>
      </p:nvGrpSpPr>
      <p:grpSpPr>
        <a:xfrm>
          <a:off x="0" y="0"/>
          <a:ext cx="0" cy="0"/>
          <a:chOff x="0" y="0"/>
          <a:chExt cx="0" cy="0"/>
        </a:xfrm>
      </p:grpSpPr>
      <p:sp>
        <p:nvSpPr>
          <p:cNvPr id="18" name="Google Shape;18;p18"/>
          <p:cNvSpPr txBox="1"/>
          <p:nvPr>
            <p:ph idx="10" type="dt"/>
          </p:nvPr>
        </p:nvSpPr>
        <p:spPr>
          <a:xfrm>
            <a:off x="628650" y="4767263"/>
            <a:ext cx="20574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9" name="Google Shape;19;p18"/>
          <p:cNvSpPr txBox="1"/>
          <p:nvPr>
            <p:ph idx="11" type="ftr"/>
          </p:nvPr>
        </p:nvSpPr>
        <p:spPr>
          <a:xfrm>
            <a:off x="3028950" y="4767263"/>
            <a:ext cx="3086100" cy="273844"/>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350">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20" name="Google Shape;20;p18"/>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6"/>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900" u="none" cap="none" strike="noStrike">
                <a:solidFill>
                  <a:schemeClr val="dk1"/>
                </a:solidFill>
                <a:latin typeface="Roboto"/>
                <a:ea typeface="Roboto"/>
                <a:cs typeface="Roboto"/>
                <a:sym typeface="Roboto"/>
              </a:defRPr>
            </a:lvl1pPr>
            <a:lvl2pPr indent="0" lvl="1" marL="0" marR="0" rtl="0" algn="l">
              <a:spcBef>
                <a:spcPts val="0"/>
              </a:spcBef>
              <a:buNone/>
              <a:defRPr b="0" i="0" sz="900" u="none" cap="none" strike="noStrike">
                <a:solidFill>
                  <a:schemeClr val="dk1"/>
                </a:solidFill>
                <a:latin typeface="Roboto"/>
                <a:ea typeface="Roboto"/>
                <a:cs typeface="Roboto"/>
                <a:sym typeface="Roboto"/>
              </a:defRPr>
            </a:lvl2pPr>
            <a:lvl3pPr indent="0" lvl="2" marL="0" marR="0" rtl="0" algn="l">
              <a:spcBef>
                <a:spcPts val="0"/>
              </a:spcBef>
              <a:buNone/>
              <a:defRPr b="0" i="0" sz="900" u="none" cap="none" strike="noStrike">
                <a:solidFill>
                  <a:schemeClr val="dk1"/>
                </a:solidFill>
                <a:latin typeface="Roboto"/>
                <a:ea typeface="Roboto"/>
                <a:cs typeface="Roboto"/>
                <a:sym typeface="Roboto"/>
              </a:defRPr>
            </a:lvl3pPr>
            <a:lvl4pPr indent="0" lvl="3" marL="0" marR="0" rtl="0" algn="l">
              <a:spcBef>
                <a:spcPts val="0"/>
              </a:spcBef>
              <a:buNone/>
              <a:defRPr b="0" i="0" sz="900" u="none" cap="none" strike="noStrike">
                <a:solidFill>
                  <a:schemeClr val="dk1"/>
                </a:solidFill>
                <a:latin typeface="Roboto"/>
                <a:ea typeface="Roboto"/>
                <a:cs typeface="Roboto"/>
                <a:sym typeface="Roboto"/>
              </a:defRPr>
            </a:lvl4pPr>
            <a:lvl5pPr indent="0" lvl="4" marL="0" marR="0" rtl="0" algn="l">
              <a:spcBef>
                <a:spcPts val="0"/>
              </a:spcBef>
              <a:buNone/>
              <a:defRPr b="0" i="0" sz="900" u="none" cap="none" strike="noStrike">
                <a:solidFill>
                  <a:schemeClr val="dk1"/>
                </a:solidFill>
                <a:latin typeface="Roboto"/>
                <a:ea typeface="Roboto"/>
                <a:cs typeface="Roboto"/>
                <a:sym typeface="Roboto"/>
              </a:defRPr>
            </a:lvl5pPr>
            <a:lvl6pPr indent="0" lvl="5" marL="0" marR="0" rtl="0" algn="l">
              <a:spcBef>
                <a:spcPts val="0"/>
              </a:spcBef>
              <a:buNone/>
              <a:defRPr b="0" i="0" sz="900" u="none" cap="none" strike="noStrike">
                <a:solidFill>
                  <a:schemeClr val="dk1"/>
                </a:solidFill>
                <a:latin typeface="Roboto"/>
                <a:ea typeface="Roboto"/>
                <a:cs typeface="Roboto"/>
                <a:sym typeface="Roboto"/>
              </a:defRPr>
            </a:lvl6pPr>
            <a:lvl7pPr indent="0" lvl="6" marL="0" marR="0" rtl="0" algn="l">
              <a:spcBef>
                <a:spcPts val="0"/>
              </a:spcBef>
              <a:buNone/>
              <a:defRPr b="0" i="0" sz="900" u="none" cap="none" strike="noStrike">
                <a:solidFill>
                  <a:schemeClr val="dk1"/>
                </a:solidFill>
                <a:latin typeface="Roboto"/>
                <a:ea typeface="Roboto"/>
                <a:cs typeface="Roboto"/>
                <a:sym typeface="Roboto"/>
              </a:defRPr>
            </a:lvl7pPr>
            <a:lvl8pPr indent="0" lvl="7" marL="0" marR="0" rtl="0" algn="l">
              <a:spcBef>
                <a:spcPts val="0"/>
              </a:spcBef>
              <a:buNone/>
              <a:defRPr b="0" i="0" sz="900" u="none" cap="none" strike="noStrike">
                <a:solidFill>
                  <a:schemeClr val="dk1"/>
                </a:solidFill>
                <a:latin typeface="Roboto"/>
                <a:ea typeface="Roboto"/>
                <a:cs typeface="Roboto"/>
                <a:sym typeface="Roboto"/>
              </a:defRPr>
            </a:lvl8pPr>
            <a:lvl9pPr indent="0" lvl="8" marL="0" marR="0" rtl="0" algn="l">
              <a:spcBef>
                <a:spcPts val="0"/>
              </a:spcBef>
              <a:buNone/>
              <a:defRPr b="0" i="0" sz="900" u="none" cap="none" strike="noStrike">
                <a:solidFill>
                  <a:schemeClr val="dk1"/>
                </a:solidFill>
                <a:latin typeface="Roboto"/>
                <a:ea typeface="Roboto"/>
                <a:cs typeface="Roboto"/>
                <a:sym typeface="Roboto"/>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9.png"/><Relationship Id="rId7"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pic>
        <p:nvPicPr>
          <p:cNvPr descr="A group of tall buildings in a city&#10;&#10;Description automatically generated" id="25" name="Google Shape;25;p1"/>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6" name="Google Shape;26;p1"/>
          <p:cNvPicPr preferRelativeResize="0"/>
          <p:nvPr/>
        </p:nvPicPr>
        <p:blipFill rotWithShape="1">
          <a:blip r:embed="rId4">
            <a:alphaModFix/>
          </a:blip>
          <a:srcRect b="0" l="0" r="0" t="0"/>
          <a:stretch/>
        </p:blipFill>
        <p:spPr>
          <a:xfrm>
            <a:off x="396000" y="480076"/>
            <a:ext cx="1731599" cy="424412"/>
          </a:xfrm>
          <a:prstGeom prst="rect">
            <a:avLst/>
          </a:prstGeom>
          <a:noFill/>
          <a:ln>
            <a:noFill/>
          </a:ln>
        </p:spPr>
      </p:pic>
      <p:pic>
        <p:nvPicPr>
          <p:cNvPr id="27" name="Google Shape;27;p1"/>
          <p:cNvPicPr preferRelativeResize="0"/>
          <p:nvPr/>
        </p:nvPicPr>
        <p:blipFill rotWithShape="1">
          <a:blip r:embed="rId5">
            <a:alphaModFix/>
          </a:blip>
          <a:srcRect b="0" l="0" r="0" t="0"/>
          <a:stretch/>
        </p:blipFill>
        <p:spPr>
          <a:xfrm flipH="1" rot="176766">
            <a:off x="-2885502" y="3099333"/>
            <a:ext cx="6029063" cy="4882231"/>
          </a:xfrm>
          <a:prstGeom prst="rect">
            <a:avLst/>
          </a:prstGeom>
          <a:noFill/>
          <a:ln>
            <a:noFill/>
          </a:ln>
        </p:spPr>
      </p:pic>
      <p:sp>
        <p:nvSpPr>
          <p:cNvPr id="28" name="Google Shape;28;p1"/>
          <p:cNvSpPr txBox="1"/>
          <p:nvPr/>
        </p:nvSpPr>
        <p:spPr>
          <a:xfrm>
            <a:off x="490266" y="1698386"/>
            <a:ext cx="5002938" cy="166199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GB" sz="5400" u="none" cap="none" strike="noStrike">
                <a:solidFill>
                  <a:schemeClr val="lt1"/>
                </a:solidFill>
                <a:latin typeface="Roboto"/>
                <a:ea typeface="Roboto"/>
                <a:cs typeface="Roboto"/>
                <a:sym typeface="Roboto"/>
              </a:rPr>
              <a:t>AZERBAIJAN</a:t>
            </a:r>
            <a:endParaRPr/>
          </a:p>
          <a:p>
            <a:pPr indent="0" lvl="0" marL="0" marR="0" rtl="0" algn="l">
              <a:spcBef>
                <a:spcPts val="0"/>
              </a:spcBef>
              <a:spcAft>
                <a:spcPts val="0"/>
              </a:spcAft>
              <a:buNone/>
            </a:pPr>
            <a:r>
              <a:rPr b="1" lang="en-GB" sz="5400">
                <a:solidFill>
                  <a:schemeClr val="lt1"/>
                </a:solidFill>
                <a:latin typeface="Roboto"/>
                <a:ea typeface="Roboto"/>
                <a:cs typeface="Roboto"/>
                <a:sym typeface="Roboto"/>
              </a:rPr>
              <a:t>Country Profile</a:t>
            </a:r>
            <a:endParaRPr/>
          </a:p>
        </p:txBody>
      </p:sp>
      <p:sp>
        <p:nvSpPr>
          <p:cNvPr id="29" name="Google Shape;29;p1"/>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10"/>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44" name="Google Shape;144;p10"/>
          <p:cNvSpPr txBox="1"/>
          <p:nvPr/>
        </p:nvSpPr>
        <p:spPr>
          <a:xfrm>
            <a:off x="446400" y="1548012"/>
            <a:ext cx="4820793" cy="176971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Monthly Submissions</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Social Security contributions are due by the 15th of the following month, and filings must be completed within 20 days after the end of each calendar quarter. This regular reporting ensures continuous coverage and timely fund allocation.</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Online Portal</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The SPF online portal facilitates declarations and payments, streamlining the process for employers and reducing administrative burden. This digital approach aligns with modern governance practices.</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Penalties for Non-Compliance</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Late payment of the monthly contributions will attract penalties.</a:t>
            </a:r>
            <a:endParaRPr/>
          </a:p>
        </p:txBody>
      </p:sp>
      <p:sp>
        <p:nvSpPr>
          <p:cNvPr id="145" name="Google Shape;145;p10"/>
          <p:cNvSpPr txBox="1"/>
          <p:nvPr/>
        </p:nvSpPr>
        <p:spPr>
          <a:xfrm>
            <a:off x="444610" y="1031046"/>
            <a:ext cx="4736990"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Social Security Compliance in Azerbaijan</a:t>
            </a:r>
            <a:endParaRPr/>
          </a:p>
        </p:txBody>
      </p:sp>
      <p:cxnSp>
        <p:nvCxnSpPr>
          <p:cNvPr id="146" name="Google Shape;146;p10"/>
          <p:cNvCxnSpPr/>
          <p:nvPr/>
        </p:nvCxnSpPr>
        <p:spPr>
          <a:xfrm>
            <a:off x="446400" y="1396493"/>
            <a:ext cx="3925074" cy="0"/>
          </a:xfrm>
          <a:prstGeom prst="straightConnector1">
            <a:avLst/>
          </a:prstGeom>
          <a:noFill/>
          <a:ln cap="flat" cmpd="sng" w="15875">
            <a:solidFill>
              <a:schemeClr val="accent3"/>
            </a:solidFill>
            <a:prstDash val="solid"/>
            <a:miter lim="800000"/>
            <a:headEnd len="sm" w="sm" type="none"/>
            <a:tailEnd len="sm" w="sm" type="none"/>
          </a:ln>
        </p:spPr>
      </p:cxnSp>
      <p:sp>
        <p:nvSpPr>
          <p:cNvPr id="147" name="Google Shape;147;p10"/>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close-up of people shaking hands&#10;&#10;Description automatically generated" id="148" name="Google Shape;148;p10"/>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11"/>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55" name="Google Shape;155;p11"/>
          <p:cNvSpPr txBox="1"/>
          <p:nvPr/>
        </p:nvSpPr>
        <p:spPr>
          <a:xfrm>
            <a:off x="444610" y="1031046"/>
            <a:ext cx="5099979"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Unemployment Insurance Contributions (UIC)</a:t>
            </a:r>
            <a:endParaRPr/>
          </a:p>
        </p:txBody>
      </p:sp>
      <p:cxnSp>
        <p:nvCxnSpPr>
          <p:cNvPr id="156" name="Google Shape;156;p11"/>
          <p:cNvCxnSpPr/>
          <p:nvPr/>
        </p:nvCxnSpPr>
        <p:spPr>
          <a:xfrm>
            <a:off x="446400" y="1396493"/>
            <a:ext cx="4302063" cy="0"/>
          </a:xfrm>
          <a:prstGeom prst="straightConnector1">
            <a:avLst/>
          </a:prstGeom>
          <a:noFill/>
          <a:ln cap="flat" cmpd="sng" w="15875">
            <a:solidFill>
              <a:schemeClr val="accent3"/>
            </a:solidFill>
            <a:prstDash val="solid"/>
            <a:miter lim="800000"/>
            <a:headEnd len="sm" w="sm" type="none"/>
            <a:tailEnd len="sm" w="sm" type="none"/>
          </a:ln>
        </p:spPr>
      </p:cxnSp>
      <p:sp>
        <p:nvSpPr>
          <p:cNvPr id="157" name="Google Shape;157;p11"/>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person holding a pen and paper&#10;&#10;Description automatically generated" id="158" name="Google Shape;158;p11"/>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
        <p:nvSpPr>
          <p:cNvPr id="159" name="Google Shape;159;p11"/>
          <p:cNvSpPr txBox="1"/>
          <p:nvPr/>
        </p:nvSpPr>
        <p:spPr>
          <a:xfrm>
            <a:off x="446400" y="1548012"/>
            <a:ext cx="4820400" cy="76944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Employers are required to contribute to unemployment insurance for individuals employed under local agreements. For these employees, employers must pay a contribution rate of 0.5% of the employees' gross salary. Additionally, they must withhold another 0.5% from the employees' salaries. The total contribution of 1% of the gross salary is then submitted to the Unemployment Fund.</a:t>
            </a:r>
            <a:endParaRPr/>
          </a:p>
        </p:txBody>
      </p:sp>
      <p:sp>
        <p:nvSpPr>
          <p:cNvPr id="160" name="Google Shape;160;p11"/>
          <p:cNvSpPr txBox="1"/>
          <p:nvPr/>
        </p:nvSpPr>
        <p:spPr>
          <a:xfrm>
            <a:off x="444610" y="2490878"/>
            <a:ext cx="5099979"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Compulsory medical insurance</a:t>
            </a:r>
            <a:endParaRPr/>
          </a:p>
        </p:txBody>
      </p:sp>
      <p:cxnSp>
        <p:nvCxnSpPr>
          <p:cNvPr id="161" name="Google Shape;161;p11"/>
          <p:cNvCxnSpPr/>
          <p:nvPr/>
        </p:nvCxnSpPr>
        <p:spPr>
          <a:xfrm>
            <a:off x="446400" y="2856325"/>
            <a:ext cx="2994632" cy="0"/>
          </a:xfrm>
          <a:prstGeom prst="straightConnector1">
            <a:avLst/>
          </a:prstGeom>
          <a:noFill/>
          <a:ln cap="flat" cmpd="sng" w="15875">
            <a:solidFill>
              <a:schemeClr val="accent3"/>
            </a:solidFill>
            <a:prstDash val="solid"/>
            <a:miter lim="800000"/>
            <a:headEnd len="sm" w="sm" type="none"/>
            <a:tailEnd len="sm" w="sm" type="none"/>
          </a:ln>
        </p:spPr>
      </p:cxnSp>
      <p:sp>
        <p:nvSpPr>
          <p:cNvPr id="162" name="Google Shape;162;p11"/>
          <p:cNvSpPr txBox="1"/>
          <p:nvPr/>
        </p:nvSpPr>
        <p:spPr>
          <a:xfrm>
            <a:off x="446400" y="3007844"/>
            <a:ext cx="4820400" cy="92333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According to the legislation, individuals who work for a salary, military personnel (except for military personnel of temporary active military service), persons appointed to a position by the Milli Majlis of the Republic of Azerbaijan or the body (institution) determined by the relevant executive authority, and persons holding elective paid positions  must contribute to the compulsory health insurance.The calculation and payment of mandatory medical insurance is as follows:</a:t>
            </a:r>
            <a:endParaRPr/>
          </a:p>
        </p:txBody>
      </p:sp>
      <p:graphicFrame>
        <p:nvGraphicFramePr>
          <p:cNvPr id="163" name="Google Shape;163;p11"/>
          <p:cNvGraphicFramePr/>
          <p:nvPr/>
        </p:nvGraphicFramePr>
        <p:xfrm>
          <a:off x="444610" y="4038172"/>
          <a:ext cx="3000000" cy="3000000"/>
        </p:xfrm>
        <a:graphic>
          <a:graphicData uri="http://schemas.openxmlformats.org/drawingml/2006/table">
            <a:tbl>
              <a:tblPr bandRow="1" firstRow="1">
                <a:noFill/>
                <a:tableStyleId>{FD7B6238-F28D-48D1-91B0-974C87D165BB}</a:tableStyleId>
              </a:tblPr>
              <a:tblGrid>
                <a:gridCol w="1117300"/>
                <a:gridCol w="1757450"/>
                <a:gridCol w="1757450"/>
              </a:tblGrid>
              <a:tr h="324000">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Amount of income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Social contribution </a:t>
                      </a:r>
                      <a:br>
                        <a:rPr b="1" i="0" lang="en-GB" sz="900" u="none" cap="none" strike="noStrike">
                          <a:solidFill>
                            <a:schemeClr val="accent2"/>
                          </a:solidFill>
                          <a:latin typeface="Roboto"/>
                          <a:ea typeface="Roboto"/>
                          <a:cs typeface="Roboto"/>
                          <a:sym typeface="Roboto"/>
                        </a:rPr>
                      </a:br>
                      <a:r>
                        <a:rPr b="1" i="0" lang="en-GB" sz="900" u="none" cap="none" strike="noStrike">
                          <a:solidFill>
                            <a:schemeClr val="accent2"/>
                          </a:solidFill>
                          <a:latin typeface="Roboto"/>
                          <a:ea typeface="Roboto"/>
                          <a:cs typeface="Roboto"/>
                          <a:sym typeface="Roboto"/>
                        </a:rPr>
                        <a:t>per employee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Social contribution </a:t>
                      </a:r>
                      <a:br>
                        <a:rPr b="1" i="0" lang="en-GB" sz="900" u="none" cap="none" strike="noStrike">
                          <a:solidFill>
                            <a:schemeClr val="accent2"/>
                          </a:solidFill>
                          <a:latin typeface="Roboto"/>
                          <a:ea typeface="Roboto"/>
                          <a:cs typeface="Roboto"/>
                          <a:sym typeface="Roboto"/>
                        </a:rPr>
                      </a:br>
                      <a:r>
                        <a:rPr b="1" i="0" lang="en-GB" sz="900" u="none" cap="none" strike="noStrike">
                          <a:solidFill>
                            <a:schemeClr val="accent2"/>
                          </a:solidFill>
                          <a:latin typeface="Roboto"/>
                          <a:ea typeface="Roboto"/>
                          <a:cs typeface="Roboto"/>
                          <a:sym typeface="Roboto"/>
                        </a:rPr>
                        <a:t>per employer</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Up to AZN 8000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2%</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2%</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3240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Above AZN 8000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AZN 160 + 0.5% for the amount above AZN 8000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AZN 160 + 0.5% for the amount above AZN 8000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2"/>
          <p:cNvSpPr txBox="1"/>
          <p:nvPr/>
        </p:nvSpPr>
        <p:spPr>
          <a:xfrm>
            <a:off x="462540" y="1031046"/>
            <a:ext cx="4334562"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Labor Law Fundamentals in Azerbaijan</a:t>
            </a:r>
            <a:endParaRPr/>
          </a:p>
        </p:txBody>
      </p:sp>
      <p:cxnSp>
        <p:nvCxnSpPr>
          <p:cNvPr id="169" name="Google Shape;169;p12"/>
          <p:cNvCxnSpPr/>
          <p:nvPr/>
        </p:nvCxnSpPr>
        <p:spPr>
          <a:xfrm>
            <a:off x="458184" y="1396493"/>
            <a:ext cx="3720784" cy="0"/>
          </a:xfrm>
          <a:prstGeom prst="straightConnector1">
            <a:avLst/>
          </a:prstGeom>
          <a:noFill/>
          <a:ln cap="flat" cmpd="sng" w="15875">
            <a:solidFill>
              <a:schemeClr val="accent3"/>
            </a:solidFill>
            <a:prstDash val="solid"/>
            <a:miter lim="800000"/>
            <a:headEnd len="sm" w="sm" type="none"/>
            <a:tailEnd len="sm" w="sm" type="none"/>
          </a:ln>
        </p:spPr>
      </p:cxnSp>
      <p:pic>
        <p:nvPicPr>
          <p:cNvPr id="170" name="Google Shape;170;p12"/>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71" name="Google Shape;171;p12"/>
          <p:cNvSpPr/>
          <p:nvPr/>
        </p:nvSpPr>
        <p:spPr>
          <a:xfrm>
            <a:off x="0" y="1676404"/>
            <a:ext cx="9144000" cy="3467096"/>
          </a:xfrm>
          <a:prstGeom prst="rect">
            <a:avLst/>
          </a:prstGeom>
          <a:gradFill>
            <a:gsLst>
              <a:gs pos="0">
                <a:schemeClr val="accent2"/>
              </a:gs>
              <a:gs pos="100000">
                <a:schemeClr val="accent3"/>
              </a:gs>
            </a:gsLst>
            <a:lin ang="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descr="A hand holding a bag of money&#10;&#10;Description automatically generated" id="172" name="Google Shape;172;p12"/>
          <p:cNvPicPr preferRelativeResize="0"/>
          <p:nvPr/>
        </p:nvPicPr>
        <p:blipFill rotWithShape="1">
          <a:blip r:embed="rId4">
            <a:alphaModFix/>
          </a:blip>
          <a:srcRect b="0" l="0" r="0" t="0"/>
          <a:stretch/>
        </p:blipFill>
        <p:spPr>
          <a:xfrm>
            <a:off x="476114" y="2038998"/>
            <a:ext cx="520700" cy="520700"/>
          </a:xfrm>
          <a:prstGeom prst="rect">
            <a:avLst/>
          </a:prstGeom>
          <a:noFill/>
          <a:ln>
            <a:noFill/>
          </a:ln>
        </p:spPr>
      </p:pic>
      <p:sp>
        <p:nvSpPr>
          <p:cNvPr id="173" name="Google Shape;173;p12"/>
          <p:cNvSpPr txBox="1"/>
          <p:nvPr/>
        </p:nvSpPr>
        <p:spPr>
          <a:xfrm>
            <a:off x="459420" y="2694370"/>
            <a:ext cx="1683146" cy="101566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Minimum </a:t>
            </a:r>
            <a:endParaRPr/>
          </a:p>
          <a:p>
            <a:pPr indent="0" lvl="0" marL="0" marR="0" rtl="0" algn="l">
              <a:spcBef>
                <a:spcPts val="0"/>
              </a:spcBef>
              <a:spcAft>
                <a:spcPts val="0"/>
              </a:spcAft>
              <a:buNone/>
            </a:pPr>
            <a:r>
              <a:rPr b="1" lang="en-GB" sz="1800">
                <a:solidFill>
                  <a:schemeClr val="lt1"/>
                </a:solidFill>
                <a:latin typeface="Roboto"/>
                <a:ea typeface="Roboto"/>
                <a:cs typeface="Roboto"/>
                <a:sym typeface="Roboto"/>
              </a:rPr>
              <a:t>Wage</a:t>
            </a:r>
            <a:endParaRPr/>
          </a:p>
          <a:p>
            <a:pPr indent="0" lvl="0" marL="0" marR="0" rtl="0" algn="l">
              <a:spcBef>
                <a:spcPts val="1200"/>
              </a:spcBef>
              <a:spcAft>
                <a:spcPts val="0"/>
              </a:spcAft>
              <a:buNone/>
            </a:pPr>
            <a:r>
              <a:rPr lang="en-GB" sz="1000">
                <a:solidFill>
                  <a:schemeClr val="lt1"/>
                </a:solidFill>
                <a:latin typeface="Roboto Light"/>
                <a:ea typeface="Roboto Light"/>
                <a:cs typeface="Roboto Light"/>
                <a:sym typeface="Roboto Light"/>
              </a:rPr>
              <a:t>The minimum monthly wage in Azerbaijan is AZN 345</a:t>
            </a:r>
            <a:endParaRPr/>
          </a:p>
        </p:txBody>
      </p:sp>
      <p:cxnSp>
        <p:nvCxnSpPr>
          <p:cNvPr id="174" name="Google Shape;174;p12"/>
          <p:cNvCxnSpPr/>
          <p:nvPr/>
        </p:nvCxnSpPr>
        <p:spPr>
          <a:xfrm>
            <a:off x="458184"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75" name="Google Shape;175;p12"/>
          <p:cNvPicPr preferRelativeResize="0"/>
          <p:nvPr/>
        </p:nvPicPr>
        <p:blipFill rotWithShape="1">
          <a:blip r:embed="rId5">
            <a:alphaModFix/>
          </a:blip>
          <a:srcRect b="0" l="0" r="0" t="0"/>
          <a:stretch/>
        </p:blipFill>
        <p:spPr>
          <a:xfrm>
            <a:off x="2636608" y="2038998"/>
            <a:ext cx="520700" cy="520700"/>
          </a:xfrm>
          <a:prstGeom prst="rect">
            <a:avLst/>
          </a:prstGeom>
          <a:noFill/>
          <a:ln>
            <a:noFill/>
          </a:ln>
        </p:spPr>
      </p:pic>
      <p:sp>
        <p:nvSpPr>
          <p:cNvPr id="176" name="Google Shape;176;p12"/>
          <p:cNvSpPr txBox="1"/>
          <p:nvPr/>
        </p:nvSpPr>
        <p:spPr>
          <a:xfrm>
            <a:off x="2619914" y="2694370"/>
            <a:ext cx="1683146" cy="140038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Contract  </a:t>
            </a:r>
            <a:endParaRPr/>
          </a:p>
          <a:p>
            <a:pPr indent="0" lvl="0" marL="0" marR="0" rtl="0" algn="l">
              <a:spcBef>
                <a:spcPts val="0"/>
              </a:spcBef>
              <a:spcAft>
                <a:spcPts val="0"/>
              </a:spcAft>
              <a:buNone/>
            </a:pPr>
            <a:r>
              <a:rPr b="1" lang="en-GB" sz="1800">
                <a:solidFill>
                  <a:schemeClr val="lt1"/>
                </a:solidFill>
                <a:latin typeface="Roboto"/>
                <a:ea typeface="Roboto"/>
                <a:cs typeface="Roboto"/>
                <a:sym typeface="Roboto"/>
              </a:rPr>
              <a:t>Types</a:t>
            </a:r>
            <a:endParaRPr/>
          </a:p>
          <a:p>
            <a:pPr indent="0" lvl="0" marL="0" marR="0" rtl="0" algn="l">
              <a:spcBef>
                <a:spcPts val="1200"/>
              </a:spcBef>
              <a:spcAft>
                <a:spcPts val="0"/>
              </a:spcAft>
              <a:buNone/>
            </a:pPr>
            <a:r>
              <a:rPr lang="en-GB" sz="1000">
                <a:solidFill>
                  <a:schemeClr val="lt1"/>
                </a:solidFill>
                <a:latin typeface="Roboto Light"/>
                <a:ea typeface="Roboto Light"/>
                <a:cs typeface="Roboto Light"/>
                <a:sym typeface="Roboto Light"/>
              </a:rPr>
              <a:t>Fixed contact  </a:t>
            </a:r>
            <a:endParaRPr/>
          </a:p>
          <a:p>
            <a:pPr indent="0" lvl="0" marL="0" marR="0" rtl="0" algn="l">
              <a:spcBef>
                <a:spcPts val="850"/>
              </a:spcBef>
              <a:spcAft>
                <a:spcPts val="0"/>
              </a:spcAft>
              <a:buNone/>
            </a:pPr>
            <a:r>
              <a:rPr lang="en-GB" sz="1000">
                <a:solidFill>
                  <a:schemeClr val="lt1"/>
                </a:solidFill>
                <a:latin typeface="Roboto Light"/>
                <a:ea typeface="Roboto Light"/>
                <a:cs typeface="Roboto Light"/>
                <a:sym typeface="Roboto Light"/>
              </a:rPr>
              <a:t>Unlimited contract</a:t>
            </a:r>
            <a:endParaRPr/>
          </a:p>
          <a:p>
            <a:pPr indent="0" lvl="0" marL="0" marR="0" rtl="0" algn="l">
              <a:spcBef>
                <a:spcPts val="850"/>
              </a:spcBef>
              <a:spcAft>
                <a:spcPts val="0"/>
              </a:spcAft>
              <a:buNone/>
            </a:pPr>
            <a:r>
              <a:rPr lang="en-GB" sz="1000">
                <a:solidFill>
                  <a:schemeClr val="lt1"/>
                </a:solidFill>
                <a:latin typeface="Roboto Light"/>
                <a:ea typeface="Roboto Light"/>
                <a:cs typeface="Roboto Light"/>
                <a:sym typeface="Roboto Light"/>
              </a:rPr>
              <a:t>Part-Time contract</a:t>
            </a:r>
            <a:endParaRPr/>
          </a:p>
        </p:txBody>
      </p:sp>
      <p:cxnSp>
        <p:nvCxnSpPr>
          <p:cNvPr id="177" name="Google Shape;177;p12"/>
          <p:cNvCxnSpPr/>
          <p:nvPr/>
        </p:nvCxnSpPr>
        <p:spPr>
          <a:xfrm>
            <a:off x="2618678"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78" name="Google Shape;178;p12"/>
          <p:cNvPicPr preferRelativeResize="0"/>
          <p:nvPr/>
        </p:nvPicPr>
        <p:blipFill rotWithShape="1">
          <a:blip r:embed="rId6">
            <a:alphaModFix/>
          </a:blip>
          <a:srcRect b="0" l="0" r="0" t="0"/>
          <a:stretch/>
        </p:blipFill>
        <p:spPr>
          <a:xfrm>
            <a:off x="4815032" y="2038998"/>
            <a:ext cx="520700" cy="520700"/>
          </a:xfrm>
          <a:prstGeom prst="rect">
            <a:avLst/>
          </a:prstGeom>
          <a:noFill/>
          <a:ln>
            <a:noFill/>
          </a:ln>
        </p:spPr>
      </p:pic>
      <p:sp>
        <p:nvSpPr>
          <p:cNvPr id="179" name="Google Shape;179;p12"/>
          <p:cNvSpPr txBox="1"/>
          <p:nvPr/>
        </p:nvSpPr>
        <p:spPr>
          <a:xfrm>
            <a:off x="4798338" y="2694370"/>
            <a:ext cx="1683146" cy="147732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Working </a:t>
            </a:r>
            <a:endParaRPr/>
          </a:p>
          <a:p>
            <a:pPr indent="0" lvl="0" marL="0" marR="0" rtl="0" algn="l">
              <a:spcBef>
                <a:spcPts val="0"/>
              </a:spcBef>
              <a:spcAft>
                <a:spcPts val="0"/>
              </a:spcAft>
              <a:buNone/>
            </a:pPr>
            <a:r>
              <a:rPr b="1" lang="en-GB" sz="1800">
                <a:solidFill>
                  <a:schemeClr val="lt1"/>
                </a:solidFill>
                <a:latin typeface="Roboto"/>
                <a:ea typeface="Roboto"/>
                <a:cs typeface="Roboto"/>
                <a:sym typeface="Roboto"/>
              </a:rPr>
              <a:t>Hours</a:t>
            </a:r>
            <a:endParaRPr/>
          </a:p>
          <a:p>
            <a:pPr indent="0" lvl="0" marL="0" marR="0" rtl="0" algn="l">
              <a:spcBef>
                <a:spcPts val="1200"/>
              </a:spcBef>
              <a:spcAft>
                <a:spcPts val="0"/>
              </a:spcAft>
              <a:buNone/>
            </a:pPr>
            <a:r>
              <a:rPr lang="en-GB" sz="1000">
                <a:solidFill>
                  <a:schemeClr val="lt1"/>
                </a:solidFill>
                <a:latin typeface="Roboto Light"/>
                <a:ea typeface="Roboto Light"/>
                <a:cs typeface="Roboto Light"/>
                <a:sym typeface="Roboto Light"/>
              </a:rPr>
              <a:t>The regular number of </a:t>
            </a:r>
            <a:br>
              <a:rPr lang="en-GB" sz="1000">
                <a:solidFill>
                  <a:schemeClr val="lt1"/>
                </a:solidFill>
                <a:latin typeface="Roboto Light"/>
                <a:ea typeface="Roboto Light"/>
                <a:cs typeface="Roboto Light"/>
                <a:sym typeface="Roboto Light"/>
              </a:rPr>
            </a:br>
            <a:r>
              <a:rPr lang="en-GB" sz="1000">
                <a:solidFill>
                  <a:schemeClr val="lt1"/>
                </a:solidFill>
                <a:latin typeface="Roboto Light"/>
                <a:ea typeface="Roboto Light"/>
                <a:cs typeface="Roboto Light"/>
                <a:sym typeface="Roboto Light"/>
              </a:rPr>
              <a:t>hours per working week in Azerbaijan is 40, although </a:t>
            </a:r>
            <a:br>
              <a:rPr lang="en-GB" sz="1000">
                <a:solidFill>
                  <a:schemeClr val="lt1"/>
                </a:solidFill>
                <a:latin typeface="Roboto Light"/>
                <a:ea typeface="Roboto Light"/>
                <a:cs typeface="Roboto Light"/>
                <a:sym typeface="Roboto Light"/>
              </a:rPr>
            </a:br>
            <a:r>
              <a:rPr lang="en-GB" sz="1000">
                <a:solidFill>
                  <a:schemeClr val="lt1"/>
                </a:solidFill>
                <a:latin typeface="Roboto Light"/>
                <a:ea typeface="Roboto Light"/>
                <a:cs typeface="Roboto Light"/>
                <a:sym typeface="Roboto Light"/>
              </a:rPr>
              <a:t>this can be reduced for </a:t>
            </a:r>
            <a:br>
              <a:rPr lang="en-GB" sz="1000">
                <a:solidFill>
                  <a:schemeClr val="lt1"/>
                </a:solidFill>
                <a:latin typeface="Roboto Light"/>
                <a:ea typeface="Roboto Light"/>
                <a:cs typeface="Roboto Light"/>
                <a:sym typeface="Roboto Light"/>
              </a:rPr>
            </a:br>
            <a:r>
              <a:rPr lang="en-GB" sz="1000">
                <a:solidFill>
                  <a:schemeClr val="lt1"/>
                </a:solidFill>
                <a:latin typeface="Roboto Light"/>
                <a:ea typeface="Roboto Light"/>
                <a:cs typeface="Roboto Light"/>
                <a:sym typeface="Roboto Light"/>
              </a:rPr>
              <a:t>some groups.</a:t>
            </a:r>
            <a:endParaRPr/>
          </a:p>
        </p:txBody>
      </p:sp>
      <p:cxnSp>
        <p:nvCxnSpPr>
          <p:cNvPr id="180" name="Google Shape;180;p12"/>
          <p:cNvCxnSpPr/>
          <p:nvPr/>
        </p:nvCxnSpPr>
        <p:spPr>
          <a:xfrm>
            <a:off x="4797102" y="3323906"/>
            <a:ext cx="659904" cy="0"/>
          </a:xfrm>
          <a:prstGeom prst="straightConnector1">
            <a:avLst/>
          </a:prstGeom>
          <a:noFill/>
          <a:ln cap="flat" cmpd="sng" w="15875">
            <a:solidFill>
              <a:schemeClr val="lt1"/>
            </a:solidFill>
            <a:prstDash val="solid"/>
            <a:miter lim="800000"/>
            <a:headEnd len="sm" w="sm" type="none"/>
            <a:tailEnd len="sm" w="sm" type="none"/>
          </a:ln>
        </p:spPr>
      </p:cxnSp>
      <p:pic>
        <p:nvPicPr>
          <p:cNvPr id="181" name="Google Shape;181;p12"/>
          <p:cNvPicPr preferRelativeResize="0"/>
          <p:nvPr/>
        </p:nvPicPr>
        <p:blipFill rotWithShape="1">
          <a:blip r:embed="rId7">
            <a:alphaModFix/>
          </a:blip>
          <a:srcRect b="0" l="0" r="0" t="0"/>
          <a:stretch/>
        </p:blipFill>
        <p:spPr>
          <a:xfrm>
            <a:off x="6975527" y="2038998"/>
            <a:ext cx="520700" cy="520700"/>
          </a:xfrm>
          <a:prstGeom prst="rect">
            <a:avLst/>
          </a:prstGeom>
          <a:noFill/>
          <a:ln>
            <a:noFill/>
          </a:ln>
        </p:spPr>
      </p:pic>
      <p:sp>
        <p:nvSpPr>
          <p:cNvPr id="182" name="Google Shape;182;p12"/>
          <p:cNvSpPr txBox="1"/>
          <p:nvPr/>
        </p:nvSpPr>
        <p:spPr>
          <a:xfrm>
            <a:off x="6958833" y="2694370"/>
            <a:ext cx="1548674" cy="147732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800">
                <a:solidFill>
                  <a:schemeClr val="lt1"/>
                </a:solidFill>
                <a:latin typeface="Roboto"/>
                <a:ea typeface="Roboto"/>
                <a:cs typeface="Roboto"/>
                <a:sym typeface="Roboto"/>
              </a:rPr>
              <a:t>Probation </a:t>
            </a:r>
            <a:endParaRPr/>
          </a:p>
          <a:p>
            <a:pPr indent="0" lvl="0" marL="0" marR="0" rtl="0" algn="l">
              <a:spcBef>
                <a:spcPts val="0"/>
              </a:spcBef>
              <a:spcAft>
                <a:spcPts val="0"/>
              </a:spcAft>
              <a:buNone/>
            </a:pPr>
            <a:r>
              <a:rPr b="1" lang="en-GB" sz="1800">
                <a:solidFill>
                  <a:schemeClr val="lt1"/>
                </a:solidFill>
                <a:latin typeface="Roboto"/>
                <a:ea typeface="Roboto"/>
                <a:cs typeface="Roboto"/>
                <a:sym typeface="Roboto"/>
              </a:rPr>
              <a:t>Period</a:t>
            </a:r>
            <a:endParaRPr/>
          </a:p>
          <a:p>
            <a:pPr indent="0" lvl="0" marL="0" marR="0" rtl="0" algn="l">
              <a:spcBef>
                <a:spcPts val="1200"/>
              </a:spcBef>
              <a:spcAft>
                <a:spcPts val="0"/>
              </a:spcAft>
              <a:buNone/>
            </a:pPr>
            <a:r>
              <a:rPr lang="en-GB" sz="1000">
                <a:solidFill>
                  <a:schemeClr val="lt1"/>
                </a:solidFill>
                <a:latin typeface="Roboto Light"/>
                <a:ea typeface="Roboto Light"/>
                <a:cs typeface="Roboto Light"/>
                <a:sym typeface="Roboto Light"/>
              </a:rPr>
              <a:t>Probationary periods can be stated in employment contracts and cannot exceed a period of 3 months.</a:t>
            </a:r>
            <a:endParaRPr/>
          </a:p>
        </p:txBody>
      </p:sp>
      <p:cxnSp>
        <p:nvCxnSpPr>
          <p:cNvPr id="183" name="Google Shape;183;p12"/>
          <p:cNvCxnSpPr/>
          <p:nvPr/>
        </p:nvCxnSpPr>
        <p:spPr>
          <a:xfrm>
            <a:off x="6957597" y="3323906"/>
            <a:ext cx="659904" cy="0"/>
          </a:xfrm>
          <a:prstGeom prst="straightConnector1">
            <a:avLst/>
          </a:prstGeom>
          <a:noFill/>
          <a:ln cap="flat" cmpd="sng" w="15875">
            <a:solidFill>
              <a:schemeClr val="lt1"/>
            </a:solidFill>
            <a:prstDash val="solid"/>
            <a:miter lim="800000"/>
            <a:headEnd len="sm" w="sm" type="none"/>
            <a:tailEnd len="sm" w="sm" type="none"/>
          </a:ln>
        </p:spPr>
      </p:cxnSp>
      <p:sp>
        <p:nvSpPr>
          <p:cNvPr id="184" name="Google Shape;184;p12"/>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solidFill>
                  <a:schemeClr val="lt1"/>
                </a:solidFill>
              </a:rPr>
              <a:t>‹#›</a:t>
            </a:fld>
            <a:endParaRPr>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13"/>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90" name="Google Shape;190;p13"/>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pic>
        <p:nvPicPr>
          <p:cNvPr descr="A close-up of a hand writing on a piece of paper&#10;&#10;Description automatically generated" id="191" name="Google Shape;191;p13"/>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
        <p:nvSpPr>
          <p:cNvPr id="192" name="Google Shape;192;p13"/>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Overtime Regulations in Azerbaijan</a:t>
            </a:r>
            <a:endParaRPr/>
          </a:p>
        </p:txBody>
      </p:sp>
      <p:cxnSp>
        <p:nvCxnSpPr>
          <p:cNvPr id="193" name="Google Shape;193;p13"/>
          <p:cNvCxnSpPr/>
          <p:nvPr/>
        </p:nvCxnSpPr>
        <p:spPr>
          <a:xfrm>
            <a:off x="446400" y="1396493"/>
            <a:ext cx="3411726" cy="0"/>
          </a:xfrm>
          <a:prstGeom prst="straightConnector1">
            <a:avLst/>
          </a:prstGeom>
          <a:noFill/>
          <a:ln cap="flat" cmpd="sng" w="15875">
            <a:solidFill>
              <a:schemeClr val="accent3"/>
            </a:solidFill>
            <a:prstDash val="solid"/>
            <a:miter lim="800000"/>
            <a:headEnd len="sm" w="sm" type="none"/>
            <a:tailEnd len="sm" w="sm" type="none"/>
          </a:ln>
        </p:spPr>
      </p:cxnSp>
      <p:sp>
        <p:nvSpPr>
          <p:cNvPr id="194" name="Google Shape;194;p13"/>
          <p:cNvSpPr txBox="1"/>
          <p:nvPr/>
        </p:nvSpPr>
        <p:spPr>
          <a:xfrm>
            <a:off x="446400" y="1548012"/>
            <a:ext cx="4820400" cy="31620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Overtime work refers to any hours worked that exceed the standard working hours specified in the employment contract or internal work policies. Each employee cannot be involved in overtime work for more than four hours during two consecutive working days, and more than two hours in workplaces with harsh and harmful working conditions. The employer must create industrial and social-living conditions in accordance with the norms stipulated in the "Labor protection" section of the Code and ensure labor safety for employees involved in overtime work.</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Employees are paid wages for each hour of overtime work as follows:</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1. For hourly remuneration system – The amount of not less than twice the hourly tariff rate (salary) (200% of the normal hourly wage rate).</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For piece-rate remuneration system – the amount of piecework wages and additional payments not less than hourly wage rate (salary) of the corresponding time-worker category (qualification).</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2. In the labor contract, in the collective agreement, it may be provided for the payment of a higher amount of additional fee to the employees for the work done during the working time.</a:t>
            </a:r>
            <a:endParaRPr/>
          </a:p>
          <a:p>
            <a:pPr indent="0" lvl="0" marL="0" marR="0" rtl="0" algn="l">
              <a:spcBef>
                <a:spcPts val="850"/>
              </a:spcBef>
              <a:spcAft>
                <a:spcPts val="0"/>
              </a:spcAft>
              <a:buNone/>
            </a:pPr>
            <a:r>
              <a:rPr lang="en-GB" sz="1000">
                <a:solidFill>
                  <a:schemeClr val="accent1"/>
                </a:solidFill>
                <a:latin typeface="Roboto Light"/>
                <a:ea typeface="Roboto Light"/>
                <a:cs typeface="Roboto Light"/>
                <a:sym typeface="Roboto Light"/>
              </a:rPr>
              <a:t>3. Replacement of overtime work with an additional day off is not allowed.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14"/>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200" name="Google Shape;200;p14"/>
          <p:cNvSpPr txBox="1"/>
          <p:nvPr/>
        </p:nvSpPr>
        <p:spPr>
          <a:xfrm>
            <a:off x="446400" y="1804684"/>
            <a:ext cx="4820793" cy="25006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Annual Leave: </a:t>
            </a:r>
            <a:r>
              <a:rPr lang="en-GB" sz="1000">
                <a:solidFill>
                  <a:schemeClr val="accent1"/>
                </a:solidFill>
                <a:latin typeface="Roboto Light"/>
                <a:ea typeface="Roboto Light"/>
                <a:cs typeface="Roboto Light"/>
                <a:sym typeface="Roboto Light"/>
              </a:rPr>
              <a:t>The minimum amount of annual paid leave is 21 calendar days, although some special categories of employees are entitled to a minimum of 30 calendar days per year. Additionally, the entitlement can increase based on factors such as years of service with a company and other conditions.</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Maternity Leave: </a:t>
            </a:r>
            <a:r>
              <a:rPr lang="en-GB" sz="1000">
                <a:solidFill>
                  <a:schemeClr val="accent1"/>
                </a:solidFill>
                <a:latin typeface="Roboto Light"/>
                <a:ea typeface="Roboto Light"/>
                <a:cs typeface="Roboto Light"/>
                <a:sym typeface="Roboto Light"/>
              </a:rPr>
              <a:t>Women who work during pregnancy and for the postpartum period are granted paid leave for a period of 126 calendar days (70 calendar days before childbirth and 56 calendar days after childbirth). If childbirth is difficult, if two or more children are born, the postpartum leave is granted for a period of 70 calendar days.</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Sick Leave: </a:t>
            </a:r>
            <a:r>
              <a:rPr lang="en-GB" sz="1000">
                <a:solidFill>
                  <a:schemeClr val="accent1"/>
                </a:solidFill>
                <a:latin typeface="Roboto Light"/>
                <a:ea typeface="Roboto Light"/>
                <a:cs typeface="Roboto Light"/>
                <a:sym typeface="Roboto Light"/>
              </a:rPr>
              <a:t>Employees are entitled to paid sick leave, provided they submit medical documentation. The employer covers the pay for the first 14 days of the sick leave, while any additional days are compensated by the State Social Protection Fund.</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Employment Termination: </a:t>
            </a:r>
            <a:r>
              <a:rPr lang="en-GB" sz="1000">
                <a:solidFill>
                  <a:schemeClr val="accent1"/>
                </a:solidFill>
                <a:latin typeface="Roboto Light"/>
                <a:ea typeface="Roboto Light"/>
                <a:cs typeface="Roboto Light"/>
                <a:sym typeface="Roboto Light"/>
              </a:rPr>
              <a:t>Contracts of unspecified duration can be terminated with notice, while specified duration contracts may end due to expiry, force majeure, gross misconduct, or mutual consent.</a:t>
            </a:r>
            <a:endParaRPr/>
          </a:p>
        </p:txBody>
      </p:sp>
      <p:sp>
        <p:nvSpPr>
          <p:cNvPr id="201" name="Google Shape;201;p14"/>
          <p:cNvSpPr txBox="1"/>
          <p:nvPr/>
        </p:nvSpPr>
        <p:spPr>
          <a:xfrm>
            <a:off x="444610" y="1031046"/>
            <a:ext cx="4990990" cy="49244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Leave Policies and Employment Termination </a:t>
            </a:r>
            <a:br>
              <a:rPr b="1" lang="en-GB" sz="1600">
                <a:solidFill>
                  <a:schemeClr val="dk1"/>
                </a:solidFill>
                <a:latin typeface="Roboto"/>
                <a:ea typeface="Roboto"/>
                <a:cs typeface="Roboto"/>
                <a:sym typeface="Roboto"/>
              </a:rPr>
            </a:br>
            <a:r>
              <a:rPr b="1" lang="en-GB" sz="1600">
                <a:solidFill>
                  <a:schemeClr val="dk1"/>
                </a:solidFill>
                <a:latin typeface="Roboto"/>
                <a:ea typeface="Roboto"/>
                <a:cs typeface="Roboto"/>
                <a:sym typeface="Roboto"/>
              </a:rPr>
              <a:t>in Azerbaijan</a:t>
            </a:r>
            <a:endParaRPr/>
          </a:p>
        </p:txBody>
      </p:sp>
      <p:cxnSp>
        <p:nvCxnSpPr>
          <p:cNvPr id="202" name="Google Shape;202;p14"/>
          <p:cNvCxnSpPr/>
          <p:nvPr/>
        </p:nvCxnSpPr>
        <p:spPr>
          <a:xfrm>
            <a:off x="446400" y="1648800"/>
            <a:ext cx="4205811" cy="0"/>
          </a:xfrm>
          <a:prstGeom prst="straightConnector1">
            <a:avLst/>
          </a:prstGeom>
          <a:noFill/>
          <a:ln cap="flat" cmpd="sng" w="15875">
            <a:solidFill>
              <a:schemeClr val="accent3"/>
            </a:solidFill>
            <a:prstDash val="solid"/>
            <a:miter lim="800000"/>
            <a:headEnd len="sm" w="sm" type="none"/>
            <a:tailEnd len="sm" w="sm" type="none"/>
          </a:ln>
        </p:spPr>
      </p:cxnSp>
      <p:sp>
        <p:nvSpPr>
          <p:cNvPr id="203" name="Google Shape;203;p14"/>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solidFill>
                  <a:schemeClr val="dk1"/>
                </a:solidFill>
              </a:rPr>
              <a:t>‹#›</a:t>
            </a:fld>
            <a:endParaRPr>
              <a:solidFill>
                <a:schemeClr val="dk1"/>
              </a:solidFill>
            </a:endParaRPr>
          </a:p>
        </p:txBody>
      </p:sp>
      <p:pic>
        <p:nvPicPr>
          <p:cNvPr descr="A close-up of people shaking hands&#10;&#10;Description automatically generated" id="204" name="Google Shape;204;p14"/>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5"/>
          <p:cNvSpPr txBox="1"/>
          <p:nvPr/>
        </p:nvSpPr>
        <p:spPr>
          <a:xfrm>
            <a:off x="946800" y="1709976"/>
            <a:ext cx="1890677" cy="1723549"/>
          </a:xfrm>
          <a:prstGeom prst="rect">
            <a:avLst/>
          </a:prstGeom>
          <a:noFill/>
          <a:ln>
            <a:noFill/>
          </a:ln>
        </p:spPr>
        <p:txBody>
          <a:bodyPr anchorCtr="0" anchor="ctr" bIns="0" lIns="0" spcFirstLastPara="1" rIns="0" wrap="square" tIns="0">
            <a:spAutoFit/>
          </a:bodyPr>
          <a:lstStyle/>
          <a:p>
            <a:pPr indent="0" lvl="0" marL="0" marR="0" rtl="0" algn="l">
              <a:spcBef>
                <a:spcPts val="0"/>
              </a:spcBef>
              <a:spcAft>
                <a:spcPts val="0"/>
              </a:spcAft>
              <a:buNone/>
            </a:pPr>
            <a:r>
              <a:rPr b="1" lang="en-GB" sz="2800">
                <a:solidFill>
                  <a:schemeClr val="lt1"/>
                </a:solidFill>
                <a:latin typeface="Roboto"/>
                <a:ea typeface="Roboto"/>
                <a:cs typeface="Roboto"/>
                <a:sym typeface="Roboto"/>
              </a:rPr>
              <a:t>Employer of Record Services</a:t>
            </a:r>
            <a:br>
              <a:rPr b="1" lang="en-GB" sz="2800">
                <a:solidFill>
                  <a:schemeClr val="lt1"/>
                </a:solidFill>
                <a:latin typeface="Roboto"/>
                <a:ea typeface="Roboto"/>
                <a:cs typeface="Roboto"/>
                <a:sym typeface="Roboto"/>
              </a:rPr>
            </a:br>
            <a:r>
              <a:rPr b="1" lang="en-GB" sz="2800">
                <a:solidFill>
                  <a:schemeClr val="lt1"/>
                </a:solidFill>
                <a:latin typeface="Roboto"/>
                <a:ea typeface="Roboto"/>
                <a:cs typeface="Roboto"/>
                <a:sym typeface="Roboto"/>
              </a:rPr>
              <a:t>(EOR) </a:t>
            </a:r>
            <a:endParaRPr/>
          </a:p>
        </p:txBody>
      </p:sp>
      <p:sp>
        <p:nvSpPr>
          <p:cNvPr id="210" name="Google Shape;210;p15"/>
          <p:cNvSpPr/>
          <p:nvPr/>
        </p:nvSpPr>
        <p:spPr>
          <a:xfrm>
            <a:off x="0" y="0"/>
            <a:ext cx="9144000" cy="5143500"/>
          </a:xfrm>
          <a:prstGeom prst="rect">
            <a:avLst/>
          </a:prstGeom>
          <a:gradFill>
            <a:gsLst>
              <a:gs pos="0">
                <a:schemeClr val="accent2"/>
              </a:gs>
              <a:gs pos="100000">
                <a:schemeClr val="accent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11" name="Google Shape;211;p15"/>
          <p:cNvSpPr txBox="1"/>
          <p:nvPr/>
        </p:nvSpPr>
        <p:spPr>
          <a:xfrm>
            <a:off x="459419" y="3274074"/>
            <a:ext cx="4620177" cy="1128514"/>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lt1"/>
                </a:solidFill>
                <a:latin typeface="Roboto"/>
                <a:ea typeface="Roboto"/>
                <a:cs typeface="Roboto"/>
                <a:sym typeface="Roboto"/>
              </a:rPr>
              <a:t>Office 2401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API Trio Tower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Al Barsha 1 </a:t>
            </a:r>
            <a:endParaRPr/>
          </a:p>
          <a:p>
            <a:pPr indent="0" lvl="0" marL="0" marR="0" rtl="0" algn="l">
              <a:spcBef>
                <a:spcPts val="0"/>
              </a:spcBef>
              <a:spcAft>
                <a:spcPts val="0"/>
              </a:spcAft>
              <a:buNone/>
            </a:pPr>
            <a:r>
              <a:rPr b="1" lang="en-GB" sz="1000">
                <a:solidFill>
                  <a:schemeClr val="lt1"/>
                </a:solidFill>
                <a:latin typeface="Roboto"/>
                <a:ea typeface="Roboto"/>
                <a:cs typeface="Roboto"/>
                <a:sym typeface="Roboto"/>
              </a:rPr>
              <a:t>Dubai, UAE</a:t>
            </a:r>
            <a:endParaRPr/>
          </a:p>
          <a:p>
            <a:pPr indent="0" lvl="0" marL="0" marR="0" rtl="0" algn="l">
              <a:spcBef>
                <a:spcPts val="800"/>
              </a:spcBef>
              <a:spcAft>
                <a:spcPts val="0"/>
              </a:spcAft>
              <a:buNone/>
            </a:pPr>
            <a:r>
              <a:rPr b="1" lang="en-GB" sz="1000">
                <a:solidFill>
                  <a:schemeClr val="lt1"/>
                </a:solidFill>
                <a:latin typeface="Roboto"/>
                <a:ea typeface="Roboto"/>
                <a:cs typeface="Roboto"/>
                <a:sym typeface="Roboto"/>
              </a:rPr>
              <a:t>+971 4 295 8770</a:t>
            </a:r>
            <a:endParaRPr/>
          </a:p>
          <a:p>
            <a:pPr indent="0" lvl="0" marL="0" marR="0" rtl="0" algn="l">
              <a:spcBef>
                <a:spcPts val="800"/>
              </a:spcBef>
              <a:spcAft>
                <a:spcPts val="0"/>
              </a:spcAft>
              <a:buNone/>
            </a:pPr>
            <a:r>
              <a:rPr b="1" lang="en-GB" sz="1000">
                <a:solidFill>
                  <a:schemeClr val="lt1"/>
                </a:solidFill>
                <a:latin typeface="Roboto"/>
                <a:ea typeface="Roboto"/>
                <a:cs typeface="Roboto"/>
                <a:sym typeface="Roboto"/>
              </a:rPr>
              <a:t>info@transskills.com | transskills.com</a:t>
            </a:r>
            <a:endParaRPr b="1" sz="1000">
              <a:solidFill>
                <a:schemeClr val="lt1"/>
              </a:solidFill>
              <a:latin typeface="Roboto"/>
              <a:ea typeface="Roboto"/>
              <a:cs typeface="Roboto"/>
              <a:sym typeface="Roboto"/>
            </a:endParaRPr>
          </a:p>
        </p:txBody>
      </p:sp>
      <p:pic>
        <p:nvPicPr>
          <p:cNvPr id="212" name="Google Shape;212;p15"/>
          <p:cNvPicPr preferRelativeResize="0"/>
          <p:nvPr/>
        </p:nvPicPr>
        <p:blipFill rotWithShape="1">
          <a:blip r:embed="rId3">
            <a:alphaModFix/>
          </a:blip>
          <a:srcRect b="0" l="0" r="0" t="0"/>
          <a:stretch/>
        </p:blipFill>
        <p:spPr>
          <a:xfrm>
            <a:off x="387036" y="421340"/>
            <a:ext cx="1474178" cy="361319"/>
          </a:xfrm>
          <a:prstGeom prst="rect">
            <a:avLst/>
          </a:prstGeom>
          <a:noFill/>
          <a:ln>
            <a:noFill/>
          </a:ln>
        </p:spPr>
      </p:pic>
      <p:pic>
        <p:nvPicPr>
          <p:cNvPr id="213" name="Google Shape;213;p15"/>
          <p:cNvPicPr preferRelativeResize="0"/>
          <p:nvPr/>
        </p:nvPicPr>
        <p:blipFill rotWithShape="1">
          <a:blip r:embed="rId4">
            <a:alphaModFix/>
          </a:blip>
          <a:srcRect b="0" l="0" r="0" t="0"/>
          <a:stretch/>
        </p:blipFill>
        <p:spPr>
          <a:xfrm flipH="1" rot="-3627653">
            <a:off x="4097266" y="1987097"/>
            <a:ext cx="6029063" cy="4882231"/>
          </a:xfrm>
          <a:prstGeom prst="rect">
            <a:avLst/>
          </a:prstGeom>
          <a:noFill/>
          <a:ln>
            <a:noFill/>
          </a:ln>
        </p:spPr>
      </p:pic>
      <p:sp>
        <p:nvSpPr>
          <p:cNvPr id="214" name="Google Shape;214;p15"/>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pic>
        <p:nvPicPr>
          <p:cNvPr id="35" name="Google Shape;35;p2"/>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36" name="Google Shape;36;p2"/>
          <p:cNvSpPr txBox="1"/>
          <p:nvPr/>
        </p:nvSpPr>
        <p:spPr>
          <a:xfrm>
            <a:off x="444610" y="1031046"/>
            <a:ext cx="466296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Azerbaijan Country Profile</a:t>
            </a:r>
            <a:endParaRPr b="1" sz="1600">
              <a:solidFill>
                <a:schemeClr val="accent2"/>
              </a:solidFill>
              <a:latin typeface="Roboto"/>
              <a:ea typeface="Roboto"/>
              <a:cs typeface="Roboto"/>
              <a:sym typeface="Roboto"/>
            </a:endParaRPr>
          </a:p>
        </p:txBody>
      </p:sp>
      <p:cxnSp>
        <p:nvCxnSpPr>
          <p:cNvPr id="37" name="Google Shape;37;p2"/>
          <p:cNvCxnSpPr/>
          <p:nvPr/>
        </p:nvCxnSpPr>
        <p:spPr>
          <a:xfrm>
            <a:off x="446400" y="1402756"/>
            <a:ext cx="2791475" cy="0"/>
          </a:xfrm>
          <a:prstGeom prst="straightConnector1">
            <a:avLst/>
          </a:prstGeom>
          <a:noFill/>
          <a:ln cap="flat" cmpd="sng" w="15875">
            <a:solidFill>
              <a:schemeClr val="accent3"/>
            </a:solidFill>
            <a:prstDash val="solid"/>
            <a:miter lim="800000"/>
            <a:headEnd len="sm" w="sm" type="none"/>
            <a:tailEnd len="sm" w="sm" type="none"/>
          </a:ln>
        </p:spPr>
      </p:cxnSp>
      <p:sp>
        <p:nvSpPr>
          <p:cNvPr id="38" name="Google Shape;38;p2"/>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39" name="Google Shape;39;p2"/>
          <p:cNvSpPr txBox="1"/>
          <p:nvPr/>
        </p:nvSpPr>
        <p:spPr>
          <a:xfrm>
            <a:off x="446400" y="1548012"/>
            <a:ext cx="4620300" cy="2219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dk1"/>
                </a:solidFill>
                <a:latin typeface="Roboto Light"/>
                <a:ea typeface="Roboto Light"/>
                <a:cs typeface="Roboto Light"/>
                <a:sym typeface="Roboto Light"/>
              </a:rPr>
              <a:t>Azerbaijan is a country located at the crossroads of Eastern Europe and Western Asia, bordered by the Caspian Sea to the east, and sharing land borders with Russia, Georgia, Armenia, and Iran. The official language of Azerbaijan is Azerbaijani (or Azeri), which belongs to the Turkic language family. The currency used is the Azerbaijani manat (AZN).</a:t>
            </a:r>
            <a:endParaRPr/>
          </a:p>
          <a:p>
            <a:pPr indent="0" lvl="0" marL="0" marR="0" rtl="0" algn="l">
              <a:spcBef>
                <a:spcPts val="850"/>
              </a:spcBef>
              <a:spcAft>
                <a:spcPts val="0"/>
              </a:spcAft>
              <a:buNone/>
            </a:pPr>
            <a:r>
              <a:rPr lang="en-GB" sz="1000">
                <a:solidFill>
                  <a:schemeClr val="dk1"/>
                </a:solidFill>
                <a:latin typeface="Roboto Light"/>
                <a:ea typeface="Roboto Light"/>
                <a:cs typeface="Roboto Light"/>
                <a:sym typeface="Roboto Light"/>
              </a:rPr>
              <a:t>Azerbaijan has a diverse economy primarily driven by the oil and gas sector, which plays a crucial role in the country's revenue and economic development. The nation also has agricultural products, including cotton, tobacco, and fruits, contributing to its GDP. </a:t>
            </a:r>
            <a:endParaRPr sz="1000">
              <a:solidFill>
                <a:schemeClr val="dk1"/>
              </a:solidFill>
              <a:latin typeface="Roboto Light"/>
              <a:ea typeface="Roboto Light"/>
              <a:cs typeface="Roboto Light"/>
              <a:sym typeface="Roboto Light"/>
            </a:endParaRPr>
          </a:p>
          <a:p>
            <a:pPr indent="0" lvl="0" marL="0" marR="0" rtl="0" algn="l">
              <a:spcBef>
                <a:spcPts val="850"/>
              </a:spcBef>
              <a:spcAft>
                <a:spcPts val="0"/>
              </a:spcAft>
              <a:buNone/>
            </a:pPr>
            <a:r>
              <a:rPr lang="en-GB" sz="1000">
                <a:solidFill>
                  <a:schemeClr val="dk1"/>
                </a:solidFill>
                <a:latin typeface="Roboto Light"/>
                <a:ea typeface="Roboto Light"/>
                <a:cs typeface="Roboto Light"/>
                <a:sym typeface="Roboto Light"/>
              </a:rPr>
              <a:t>Over recent years, Azerbaijan has made efforts to diversify its economy by investing in sectors such as tourism, information technology, and renewable energy. The country’s strategic location and rich natural resources make it a significant player in regional and global energy markets.</a:t>
            </a:r>
            <a:endParaRPr/>
          </a:p>
        </p:txBody>
      </p:sp>
      <p:sp>
        <p:nvSpPr>
          <p:cNvPr id="40" name="Google Shape;40;p2"/>
          <p:cNvSpPr txBox="1"/>
          <p:nvPr/>
        </p:nvSpPr>
        <p:spPr>
          <a:xfrm>
            <a:off x="2470484" y="-609600"/>
            <a:ext cx="184731"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350">
              <a:solidFill>
                <a:schemeClr val="dk1"/>
              </a:solidFill>
              <a:latin typeface="Calibri"/>
              <a:ea typeface="Calibri"/>
              <a:cs typeface="Calibri"/>
              <a:sym typeface="Calibri"/>
            </a:endParaRPr>
          </a:p>
        </p:txBody>
      </p:sp>
      <p:pic>
        <p:nvPicPr>
          <p:cNvPr descr="A building with a dome and towers&#10;&#10;Description automatically generated" id="41" name="Google Shape;41;p2"/>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pic>
        <p:nvPicPr>
          <p:cNvPr id="47" name="Google Shape;47;p3"/>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48" name="Google Shape;48;p3"/>
          <p:cNvSpPr txBox="1"/>
          <p:nvPr/>
        </p:nvSpPr>
        <p:spPr>
          <a:xfrm>
            <a:off x="444610" y="1031046"/>
            <a:ext cx="466296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 Overview in Azerbaijan</a:t>
            </a:r>
            <a:endParaRPr b="1" sz="1600">
              <a:solidFill>
                <a:schemeClr val="accent2"/>
              </a:solidFill>
              <a:latin typeface="Roboto"/>
              <a:ea typeface="Roboto"/>
              <a:cs typeface="Roboto"/>
              <a:sym typeface="Roboto"/>
            </a:endParaRPr>
          </a:p>
        </p:txBody>
      </p:sp>
      <p:cxnSp>
        <p:nvCxnSpPr>
          <p:cNvPr id="49" name="Google Shape;49;p3"/>
          <p:cNvCxnSpPr/>
          <p:nvPr/>
        </p:nvCxnSpPr>
        <p:spPr>
          <a:xfrm>
            <a:off x="446400" y="1396493"/>
            <a:ext cx="3361102" cy="0"/>
          </a:xfrm>
          <a:prstGeom prst="straightConnector1">
            <a:avLst/>
          </a:prstGeom>
          <a:noFill/>
          <a:ln cap="flat" cmpd="sng" w="15875">
            <a:solidFill>
              <a:schemeClr val="accent3"/>
            </a:solidFill>
            <a:prstDash val="solid"/>
            <a:miter lim="800000"/>
            <a:headEnd len="sm" w="sm" type="none"/>
            <a:tailEnd len="sm" w="sm" type="none"/>
          </a:ln>
        </p:spPr>
      </p:cxnSp>
      <p:sp>
        <p:nvSpPr>
          <p:cNvPr id="50" name="Google Shape;50;p3"/>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id="51" name="Google Shape;51;p3"/>
          <p:cNvPicPr preferRelativeResize="0"/>
          <p:nvPr/>
        </p:nvPicPr>
        <p:blipFill rotWithShape="1">
          <a:blip r:embed="rId4">
            <a:alphaModFix/>
          </a:blip>
          <a:srcRect b="0" l="0" r="11485" t="0"/>
          <a:stretch/>
        </p:blipFill>
        <p:spPr>
          <a:xfrm>
            <a:off x="5704134" y="0"/>
            <a:ext cx="3439866" cy="5143500"/>
          </a:xfrm>
          <a:prstGeom prst="rect">
            <a:avLst/>
          </a:prstGeom>
          <a:noFill/>
          <a:ln>
            <a:noFill/>
          </a:ln>
        </p:spPr>
      </p:pic>
      <p:sp>
        <p:nvSpPr>
          <p:cNvPr id="52" name="Google Shape;52;p3"/>
          <p:cNvSpPr txBox="1"/>
          <p:nvPr/>
        </p:nvSpPr>
        <p:spPr>
          <a:xfrm>
            <a:off x="1046285" y="1707782"/>
            <a:ext cx="4442102"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2"/>
                </a:solidFill>
                <a:latin typeface="Roboto"/>
                <a:ea typeface="Roboto"/>
                <a:cs typeface="Roboto"/>
                <a:sym typeface="Roboto"/>
              </a:rPr>
              <a:t>Tax authority</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The State Tax Service under the Ministry of Economy of the Republic of Azerbaijan overseas tax collection and control in Azerbaijan.</a:t>
            </a:r>
            <a:endParaRPr/>
          </a:p>
        </p:txBody>
      </p:sp>
      <p:sp>
        <p:nvSpPr>
          <p:cNvPr id="53" name="Google Shape;53;p3"/>
          <p:cNvSpPr txBox="1"/>
          <p:nvPr/>
        </p:nvSpPr>
        <p:spPr>
          <a:xfrm>
            <a:off x="1046285" y="2371298"/>
            <a:ext cx="4343400"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2"/>
                </a:solidFill>
                <a:latin typeface="Roboto"/>
                <a:ea typeface="Roboto"/>
                <a:cs typeface="Roboto"/>
                <a:sym typeface="Roboto"/>
              </a:rPr>
              <a:t>Tax calculation</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Taxes are computed based on gross salary, including benefits in kind, with several exemptions and deductions applied before final calculation.</a:t>
            </a:r>
            <a:endParaRPr/>
          </a:p>
        </p:txBody>
      </p:sp>
      <p:sp>
        <p:nvSpPr>
          <p:cNvPr id="54" name="Google Shape;54;p3"/>
          <p:cNvSpPr txBox="1"/>
          <p:nvPr/>
        </p:nvSpPr>
        <p:spPr>
          <a:xfrm>
            <a:off x="1046285" y="2983992"/>
            <a:ext cx="4343400" cy="76944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Exemptions and deductions</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The categorical net taxable salary is determined by deducting from the gross amount the compulsory deductions made by the employer with a view to the creation of annuities, retirement pensions or to cover compulsory social security schemes and other allowed deductions by the regulation.</a:t>
            </a:r>
            <a:endParaRPr/>
          </a:p>
        </p:txBody>
      </p:sp>
      <p:sp>
        <p:nvSpPr>
          <p:cNvPr id="55" name="Google Shape;55;p3"/>
          <p:cNvSpPr txBox="1"/>
          <p:nvPr/>
        </p:nvSpPr>
        <p:spPr>
          <a:xfrm>
            <a:off x="1046285" y="3874782"/>
            <a:ext cx="4343400"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Tax year</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The Azerbaijan tax year runs from January 1 to December 31, aligning with the calendar year for ease of reporting and compliance.</a:t>
            </a:r>
            <a:endParaRPr/>
          </a:p>
        </p:txBody>
      </p:sp>
      <p:cxnSp>
        <p:nvCxnSpPr>
          <p:cNvPr id="56" name="Google Shape;56;p3"/>
          <p:cNvCxnSpPr>
            <a:endCxn id="57" idx="4"/>
          </p:cNvCxnSpPr>
          <p:nvPr/>
        </p:nvCxnSpPr>
        <p:spPr>
          <a:xfrm flipH="1">
            <a:off x="712300" y="1707645"/>
            <a:ext cx="900" cy="1442700"/>
          </a:xfrm>
          <a:prstGeom prst="straightConnector1">
            <a:avLst/>
          </a:prstGeom>
          <a:noFill/>
          <a:ln cap="flat" cmpd="sng" w="15875">
            <a:solidFill>
              <a:schemeClr val="accent2"/>
            </a:solidFill>
            <a:prstDash val="solid"/>
            <a:miter lim="800000"/>
            <a:headEnd len="sm" w="sm" type="none"/>
            <a:tailEnd len="sm" w="sm" type="none"/>
          </a:ln>
        </p:spPr>
      </p:cxnSp>
      <p:sp>
        <p:nvSpPr>
          <p:cNvPr id="58" name="Google Shape;58;p3"/>
          <p:cNvSpPr/>
          <p:nvPr/>
        </p:nvSpPr>
        <p:spPr>
          <a:xfrm>
            <a:off x="628587" y="3874782"/>
            <a:ext cx="167425" cy="16742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7" name="Google Shape;57;p3"/>
          <p:cNvSpPr/>
          <p:nvPr/>
        </p:nvSpPr>
        <p:spPr>
          <a:xfrm>
            <a:off x="628587" y="2982920"/>
            <a:ext cx="167425" cy="167425"/>
          </a:xfrm>
          <a:prstGeom prst="ellipse">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9" name="Google Shape;59;p3"/>
          <p:cNvSpPr/>
          <p:nvPr/>
        </p:nvSpPr>
        <p:spPr>
          <a:xfrm>
            <a:off x="628587" y="2364734"/>
            <a:ext cx="167425" cy="16742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0" name="Google Shape;60;p3"/>
          <p:cNvSpPr/>
          <p:nvPr/>
        </p:nvSpPr>
        <p:spPr>
          <a:xfrm>
            <a:off x="628587" y="1695033"/>
            <a:ext cx="167425" cy="16742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61" name="Google Shape;61;p3"/>
          <p:cNvCxnSpPr>
            <a:stCxn id="57" idx="0"/>
          </p:cNvCxnSpPr>
          <p:nvPr/>
        </p:nvCxnSpPr>
        <p:spPr>
          <a:xfrm>
            <a:off x="712300" y="2982920"/>
            <a:ext cx="0" cy="975600"/>
          </a:xfrm>
          <a:prstGeom prst="straightConnector1">
            <a:avLst/>
          </a:prstGeom>
          <a:noFill/>
          <a:ln cap="flat" cmpd="sng" w="15875">
            <a:solidFill>
              <a:schemeClr val="accent3"/>
            </a:solidFill>
            <a:prstDash val="solid"/>
            <a:miter lim="800000"/>
            <a:headEnd len="sm" w="sm" type="none"/>
            <a:tailEnd len="sm" w="sm" type="none"/>
          </a:ln>
        </p:spPr>
      </p:cxnSp>
      <p:sp>
        <p:nvSpPr>
          <p:cNvPr id="62" name="Google Shape;62;p3"/>
          <p:cNvSpPr txBox="1"/>
          <p:nvPr/>
        </p:nvSpPr>
        <p:spPr>
          <a:xfrm>
            <a:off x="423184" y="1707782"/>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Light"/>
                <a:ea typeface="Roboto Light"/>
                <a:cs typeface="Roboto Light"/>
                <a:sym typeface="Roboto Light"/>
              </a:rPr>
              <a:t>1</a:t>
            </a:r>
            <a:endParaRPr sz="1000">
              <a:solidFill>
                <a:schemeClr val="accent1"/>
              </a:solidFill>
              <a:latin typeface="Roboto Light"/>
              <a:ea typeface="Roboto Light"/>
              <a:cs typeface="Roboto Light"/>
              <a:sym typeface="Roboto Light"/>
            </a:endParaRPr>
          </a:p>
        </p:txBody>
      </p:sp>
      <p:sp>
        <p:nvSpPr>
          <p:cNvPr id="63" name="Google Shape;63;p3"/>
          <p:cNvSpPr txBox="1"/>
          <p:nvPr/>
        </p:nvSpPr>
        <p:spPr>
          <a:xfrm>
            <a:off x="423184" y="2371298"/>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2"/>
                </a:solidFill>
                <a:latin typeface="Roboto Light"/>
                <a:ea typeface="Roboto Light"/>
                <a:cs typeface="Roboto Light"/>
                <a:sym typeface="Roboto Light"/>
              </a:rPr>
              <a:t>2</a:t>
            </a:r>
            <a:endParaRPr sz="1000">
              <a:solidFill>
                <a:schemeClr val="accent1"/>
              </a:solidFill>
              <a:latin typeface="Roboto Light"/>
              <a:ea typeface="Roboto Light"/>
              <a:cs typeface="Roboto Light"/>
              <a:sym typeface="Roboto Light"/>
            </a:endParaRPr>
          </a:p>
        </p:txBody>
      </p:sp>
      <p:sp>
        <p:nvSpPr>
          <p:cNvPr id="64" name="Google Shape;64;p3"/>
          <p:cNvSpPr txBox="1"/>
          <p:nvPr/>
        </p:nvSpPr>
        <p:spPr>
          <a:xfrm>
            <a:off x="423184" y="2983992"/>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3"/>
                </a:solidFill>
                <a:latin typeface="Roboto Light"/>
                <a:ea typeface="Roboto Light"/>
                <a:cs typeface="Roboto Light"/>
                <a:sym typeface="Roboto Light"/>
              </a:rPr>
              <a:t>3</a:t>
            </a:r>
            <a:endParaRPr sz="1000">
              <a:solidFill>
                <a:schemeClr val="accent3"/>
              </a:solidFill>
              <a:latin typeface="Roboto Light"/>
              <a:ea typeface="Roboto Light"/>
              <a:cs typeface="Roboto Light"/>
              <a:sym typeface="Roboto Light"/>
            </a:endParaRPr>
          </a:p>
        </p:txBody>
      </p:sp>
      <p:sp>
        <p:nvSpPr>
          <p:cNvPr id="65" name="Google Shape;65;p3"/>
          <p:cNvSpPr txBox="1"/>
          <p:nvPr/>
        </p:nvSpPr>
        <p:spPr>
          <a:xfrm>
            <a:off x="423184" y="3874782"/>
            <a:ext cx="163977" cy="153888"/>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1000">
                <a:solidFill>
                  <a:schemeClr val="accent3"/>
                </a:solidFill>
                <a:latin typeface="Roboto Light"/>
                <a:ea typeface="Roboto Light"/>
                <a:cs typeface="Roboto Light"/>
                <a:sym typeface="Roboto Light"/>
              </a:rPr>
              <a:t>4</a:t>
            </a:r>
            <a:endParaRPr sz="1000">
              <a:solidFill>
                <a:schemeClr val="accent3"/>
              </a:solidFill>
              <a:latin typeface="Roboto Light"/>
              <a:ea typeface="Roboto Light"/>
              <a:cs typeface="Roboto Light"/>
              <a:sym typeface="Robo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4"/>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72" name="Google Shape;72;p4"/>
          <p:cNvSpPr txBox="1"/>
          <p:nvPr/>
        </p:nvSpPr>
        <p:spPr>
          <a:xfrm>
            <a:off x="446400" y="1548012"/>
            <a:ext cx="4620177"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The tax on the monthly income from salaried work of individuals who </a:t>
            </a:r>
            <a:r>
              <a:rPr lang="en-GB" sz="1000">
                <a:solidFill>
                  <a:schemeClr val="accent1"/>
                </a:solidFill>
                <a:latin typeface="Roboto"/>
                <a:ea typeface="Roboto"/>
                <a:cs typeface="Roboto"/>
                <a:sym typeface="Roboto"/>
              </a:rPr>
              <a:t>do not have activities in the oil and gas field</a:t>
            </a:r>
            <a:r>
              <a:rPr lang="en-GB" sz="1000">
                <a:solidFill>
                  <a:schemeClr val="accent1"/>
                </a:solidFill>
                <a:latin typeface="Roboto Light"/>
                <a:ea typeface="Roboto Light"/>
                <a:cs typeface="Roboto Light"/>
                <a:sym typeface="Roboto Light"/>
              </a:rPr>
              <a:t> and work for taxpayers belonging to the non-state sector is charged according to the following table for a period of 7 years from January 1, 2019.</a:t>
            </a:r>
            <a:endParaRPr/>
          </a:p>
        </p:txBody>
      </p:sp>
      <p:sp>
        <p:nvSpPr>
          <p:cNvPr id="73" name="Google Shape;73;p4"/>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 Rates in Azerbaijan</a:t>
            </a:r>
            <a:endParaRPr b="1" sz="1600">
              <a:solidFill>
                <a:schemeClr val="accent2"/>
              </a:solidFill>
              <a:latin typeface="Roboto"/>
              <a:ea typeface="Roboto"/>
              <a:cs typeface="Roboto"/>
              <a:sym typeface="Roboto"/>
            </a:endParaRPr>
          </a:p>
        </p:txBody>
      </p:sp>
      <p:cxnSp>
        <p:nvCxnSpPr>
          <p:cNvPr id="74" name="Google Shape;74;p4"/>
          <p:cNvCxnSpPr/>
          <p:nvPr/>
        </p:nvCxnSpPr>
        <p:spPr>
          <a:xfrm>
            <a:off x="446400" y="1396493"/>
            <a:ext cx="3068793" cy="0"/>
          </a:xfrm>
          <a:prstGeom prst="straightConnector1">
            <a:avLst/>
          </a:prstGeom>
          <a:noFill/>
          <a:ln cap="flat" cmpd="sng" w="15875">
            <a:solidFill>
              <a:schemeClr val="accent3"/>
            </a:solidFill>
            <a:prstDash val="solid"/>
            <a:miter lim="800000"/>
            <a:headEnd len="sm" w="sm" type="none"/>
            <a:tailEnd len="sm" w="sm" type="none"/>
          </a:ln>
        </p:spPr>
      </p:cxnSp>
      <p:graphicFrame>
        <p:nvGraphicFramePr>
          <p:cNvPr id="75" name="Google Shape;75;p4"/>
          <p:cNvGraphicFramePr/>
          <p:nvPr/>
        </p:nvGraphicFramePr>
        <p:xfrm>
          <a:off x="444609" y="2253615"/>
          <a:ext cx="3000000" cy="3000000"/>
        </p:xfrm>
        <a:graphic>
          <a:graphicData uri="http://schemas.openxmlformats.org/drawingml/2006/table">
            <a:tbl>
              <a:tblPr bandRow="1" firstRow="1">
                <a:noFill/>
                <a:tableStyleId>{FD7B6238-F28D-48D1-91B0-974C87D165BB}</a:tableStyleId>
              </a:tblPr>
              <a:tblGrid>
                <a:gridCol w="2308475"/>
                <a:gridCol w="2323725"/>
              </a:tblGrid>
              <a:tr h="212100">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Monthly Taxable Income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Tax Rate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Up to AZN 8000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If it is more than 8000 AZN</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14% of the amount exceeding AZN 8,000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sp>
        <p:nvSpPr>
          <p:cNvPr id="76" name="Google Shape;76;p4"/>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person and person looking at a tablet&#10;&#10;Description automatically generated" id="77" name="Google Shape;77;p4"/>
          <p:cNvPicPr preferRelativeResize="0"/>
          <p:nvPr/>
        </p:nvPicPr>
        <p:blipFill rotWithShape="1">
          <a:blip r:embed="rId4">
            <a:alphaModFix/>
          </a:blip>
          <a:srcRect b="0" l="0" r="11210" t="0"/>
          <a:stretch/>
        </p:blipFill>
        <p:spPr>
          <a:xfrm>
            <a:off x="5702400" y="0"/>
            <a:ext cx="3450555" cy="5143500"/>
          </a:xfrm>
          <a:prstGeom prst="rect">
            <a:avLst/>
          </a:prstGeom>
          <a:noFill/>
          <a:ln>
            <a:noFill/>
          </a:ln>
        </p:spPr>
      </p:pic>
      <p:sp>
        <p:nvSpPr>
          <p:cNvPr id="78" name="Google Shape;78;p4"/>
          <p:cNvSpPr txBox="1"/>
          <p:nvPr/>
        </p:nvSpPr>
        <p:spPr>
          <a:xfrm>
            <a:off x="446400" y="3062019"/>
            <a:ext cx="4620177"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The following tax rates apply to an individual’s monthly taxable income earned from employment activities in the </a:t>
            </a:r>
            <a:r>
              <a:rPr lang="en-GB" sz="1000">
                <a:solidFill>
                  <a:schemeClr val="accent1"/>
                </a:solidFill>
                <a:latin typeface="Roboto"/>
                <a:ea typeface="Roboto"/>
                <a:cs typeface="Roboto"/>
                <a:sym typeface="Roboto"/>
              </a:rPr>
              <a:t>oil and gas and public sectors</a:t>
            </a:r>
            <a:r>
              <a:rPr lang="en-GB" sz="1000">
                <a:solidFill>
                  <a:schemeClr val="accent1"/>
                </a:solidFill>
                <a:latin typeface="Roboto Light"/>
                <a:ea typeface="Roboto Light"/>
                <a:cs typeface="Roboto Light"/>
                <a:sym typeface="Roboto Light"/>
              </a:rPr>
              <a:t>.</a:t>
            </a:r>
            <a:endParaRPr/>
          </a:p>
        </p:txBody>
      </p:sp>
      <p:graphicFrame>
        <p:nvGraphicFramePr>
          <p:cNvPr id="79" name="Google Shape;79;p4"/>
          <p:cNvGraphicFramePr/>
          <p:nvPr/>
        </p:nvGraphicFramePr>
        <p:xfrm>
          <a:off x="444609" y="3460327"/>
          <a:ext cx="3000000" cy="3000000"/>
        </p:xfrm>
        <a:graphic>
          <a:graphicData uri="http://schemas.openxmlformats.org/drawingml/2006/table">
            <a:tbl>
              <a:tblPr bandRow="1" firstRow="1">
                <a:noFill/>
                <a:tableStyleId>{FD7B6238-F28D-48D1-91B0-974C87D165BB}</a:tableStyleId>
              </a:tblPr>
              <a:tblGrid>
                <a:gridCol w="2308475"/>
                <a:gridCol w="2323725"/>
              </a:tblGrid>
              <a:tr h="212100">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Monthly Taxable Income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Tax Rate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Up to AZN 2500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14%</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If it is more than AZN 2500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350 AZN + 25% of the amount exceeding </a:t>
                      </a:r>
                      <a:br>
                        <a:rPr b="0" i="0" lang="en-GB" sz="900" u="none" cap="none" strike="noStrike">
                          <a:latin typeface="Roboto Light"/>
                          <a:ea typeface="Roboto Light"/>
                          <a:cs typeface="Roboto Light"/>
                          <a:sym typeface="Roboto Light"/>
                        </a:rPr>
                      </a:br>
                      <a:r>
                        <a:rPr b="0" i="0" lang="en-GB" sz="900" u="none" cap="none" strike="noStrike">
                          <a:latin typeface="Roboto Light"/>
                          <a:ea typeface="Roboto Light"/>
                          <a:cs typeface="Roboto Light"/>
                          <a:sym typeface="Roboto Light"/>
                        </a:rPr>
                        <a:t>2500 AZN</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sp>
        <p:nvSpPr>
          <p:cNvPr id="80" name="Google Shape;80;p4"/>
          <p:cNvSpPr txBox="1"/>
          <p:nvPr/>
        </p:nvSpPr>
        <p:spPr>
          <a:xfrm>
            <a:off x="446400" y="4321193"/>
            <a:ext cx="4620177" cy="30777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An income of AZN 200 is exempt from taxation, if the monthly income is below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AZN 2,500.</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p5"/>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87" name="Google Shape;87;p5"/>
          <p:cNvSpPr txBox="1"/>
          <p:nvPr/>
        </p:nvSpPr>
        <p:spPr>
          <a:xfrm>
            <a:off x="446400" y="1548012"/>
            <a:ext cx="4620300" cy="2873100"/>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The monthly taxable income from any salaried work of the following natural persons is reduced by AZN 400</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Heroes of the National Patriotic War of the Republic of Azerbaijan</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National Heroes of Azerbaijan</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Heroes of the Soviet Union and Socialist Labor</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Persons with disabilities related to war</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Widows (husbands) and children of fallen or later deceased fighters (except for those who received the status of martyrs)</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Persons awarded with orders and medals for selfless work on the rear front in 1941-1945</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Persons who received the title of war veteran in accordance with the law</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Radiation sickness and disease related to radiation load as a result of the accident at the Chernobyl NPP, other radiation accidents at civil or military nuclear facilities, as well as any types of nuclear facilities, including tests, exercises and other activities related to nuclear weapons and space technology those who have or have had these diseases.</a:t>
            </a:r>
            <a:endParaRPr/>
          </a:p>
        </p:txBody>
      </p:sp>
      <p:sp>
        <p:nvSpPr>
          <p:cNvPr id="88" name="Google Shape;88;p5"/>
          <p:cNvSpPr txBox="1"/>
          <p:nvPr/>
        </p:nvSpPr>
        <p:spPr>
          <a:xfrm>
            <a:off x="444610" y="1031046"/>
            <a:ext cx="46785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Tax - Deductions and Exemptions</a:t>
            </a:r>
            <a:endParaRPr b="1" sz="1600">
              <a:solidFill>
                <a:schemeClr val="accent2"/>
              </a:solidFill>
              <a:latin typeface="Roboto"/>
              <a:ea typeface="Roboto"/>
              <a:cs typeface="Roboto"/>
              <a:sym typeface="Roboto"/>
            </a:endParaRPr>
          </a:p>
        </p:txBody>
      </p:sp>
      <p:cxnSp>
        <p:nvCxnSpPr>
          <p:cNvPr id="89" name="Google Shape;89;p5"/>
          <p:cNvCxnSpPr/>
          <p:nvPr/>
        </p:nvCxnSpPr>
        <p:spPr>
          <a:xfrm>
            <a:off x="446400" y="1396493"/>
            <a:ext cx="3211200" cy="0"/>
          </a:xfrm>
          <a:prstGeom prst="straightConnector1">
            <a:avLst/>
          </a:prstGeom>
          <a:noFill/>
          <a:ln cap="flat" cmpd="sng" w="15875">
            <a:solidFill>
              <a:schemeClr val="accent3"/>
            </a:solidFill>
            <a:prstDash val="solid"/>
            <a:miter lim="800000"/>
            <a:headEnd len="sm" w="sm" type="none"/>
            <a:tailEnd len="sm" w="sm" type="none"/>
          </a:ln>
        </p:spPr>
      </p:cxnSp>
      <p:sp>
        <p:nvSpPr>
          <p:cNvPr id="90" name="Google Shape;90;p5"/>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group of women giving each other a high five&#10;&#10;Description automatically generated" id="91" name="Google Shape;91;p5"/>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6"/>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98" name="Google Shape;98;p6"/>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person holding a pen and paper&#10;&#10;Description automatically generated" id="99" name="Google Shape;99;p6"/>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
        <p:nvSpPr>
          <p:cNvPr id="100" name="Google Shape;100;p6"/>
          <p:cNvSpPr txBox="1"/>
          <p:nvPr/>
        </p:nvSpPr>
        <p:spPr>
          <a:xfrm>
            <a:off x="446400" y="1548012"/>
            <a:ext cx="4620300" cy="3033600"/>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Due to 61-100 percent impairment of body functions defined (except for war-related disabled persons), disabled persons under the age of 18, disabled persons under the age of 18 who require constant care, or parents who care for and live with a person with a disability determined due to 81-100 percent impairment of body functions, The taxable monthly income of one (including adoptive persons), wife (husband), guardian or guardian from any salaried work is reduced by AZN 200.</a:t>
            </a:r>
            <a:endParaRPr/>
          </a:p>
          <a:p>
            <a:pPr indent="-171450" lvl="0" marL="171450" marR="0" rtl="0" algn="l">
              <a:spcBef>
                <a:spcPts val="85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The monthly taxable income from any salaried work of the following natural persons is reduced by AZN 100</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Parents of fighters who died or later died  (except for those who received the status of martyrs) , as well as parents and wives (husbands) of civil servants who died during the performance of their duties. Relief is granted to the wives (husbands) of these persons if they have not remarried</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Military personnel sent to Afghanistan and other countries where hostilities are taking place and military officials called to training camps</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IDPs and persons treated as equals. This benefit does not apply to persons who are permanently settled as a result of acquiring a separate housing area under housing legislation or civil legal agreements.</a:t>
            </a:r>
            <a:endParaRPr/>
          </a:p>
        </p:txBody>
      </p:sp>
      <p:sp>
        <p:nvSpPr>
          <p:cNvPr id="101" name="Google Shape;101;p6"/>
          <p:cNvSpPr txBox="1"/>
          <p:nvPr/>
        </p:nvSpPr>
        <p:spPr>
          <a:xfrm>
            <a:off x="444610" y="1031046"/>
            <a:ext cx="46785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Tax - Deductions and Exemptions</a:t>
            </a:r>
            <a:endParaRPr b="1" sz="1600">
              <a:solidFill>
                <a:schemeClr val="accent2"/>
              </a:solidFill>
              <a:latin typeface="Roboto"/>
              <a:ea typeface="Roboto"/>
              <a:cs typeface="Roboto"/>
              <a:sym typeface="Roboto"/>
            </a:endParaRPr>
          </a:p>
        </p:txBody>
      </p:sp>
      <p:cxnSp>
        <p:nvCxnSpPr>
          <p:cNvPr id="102" name="Google Shape;102;p6"/>
          <p:cNvCxnSpPr/>
          <p:nvPr/>
        </p:nvCxnSpPr>
        <p:spPr>
          <a:xfrm>
            <a:off x="446400" y="1396493"/>
            <a:ext cx="3211200" cy="0"/>
          </a:xfrm>
          <a:prstGeom prst="straightConnector1">
            <a:avLst/>
          </a:prstGeom>
          <a:noFill/>
          <a:ln cap="flat" cmpd="sng" w="15875">
            <a:solidFill>
              <a:schemeClr val="accent3"/>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pic>
        <p:nvPicPr>
          <p:cNvPr id="108" name="Google Shape;108;p7"/>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09" name="Google Shape;109;p7"/>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person standing next to a person looking at a computer&#10;&#10;Description automatically generated" id="110" name="Google Shape;110;p7"/>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
        <p:nvSpPr>
          <p:cNvPr id="111" name="Google Shape;111;p7"/>
          <p:cNvSpPr txBox="1"/>
          <p:nvPr/>
        </p:nvSpPr>
        <p:spPr>
          <a:xfrm>
            <a:off x="446400" y="1548012"/>
            <a:ext cx="4620300" cy="2001000"/>
          </a:xfrm>
          <a:prstGeom prst="rect">
            <a:avLst/>
          </a:prstGeom>
          <a:noFill/>
          <a:ln>
            <a:noFill/>
          </a:ln>
        </p:spPr>
        <p:txBody>
          <a:bodyPr anchorCtr="0" anchor="t" bIns="0" lIns="0" spcFirstLastPara="1" rIns="0" wrap="square" tIns="0">
            <a:spAutoFit/>
          </a:bodyPr>
          <a:lstStyle/>
          <a:p>
            <a:pPr indent="-171450" lvl="0" marL="171450" marR="0" rtl="0" algn="l">
              <a:spcBef>
                <a:spcPts val="0"/>
              </a:spcBef>
              <a:spcAft>
                <a:spcPts val="0"/>
              </a:spcAft>
              <a:buClr>
                <a:schemeClr val="accent1"/>
              </a:buClr>
              <a:buSzPts val="1000"/>
              <a:buFont typeface="Arial"/>
              <a:buChar char="•"/>
            </a:pPr>
            <a:r>
              <a:rPr lang="en-GB" sz="1000">
                <a:solidFill>
                  <a:schemeClr val="accent1"/>
                </a:solidFill>
                <a:latin typeface="Roboto Light"/>
                <a:ea typeface="Roboto Light"/>
                <a:cs typeface="Roboto Light"/>
                <a:sym typeface="Roboto Light"/>
              </a:rPr>
              <a:t>Regardless of the degree of kinship, the taxable monthly income of a husband or wife with at least three dependents, including full-time pupils and students under the age of 23, is reduced by AZN 50</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This rule is maintained until the end of the year when children reach the age of 18, students and pupils reach the age of 23, as well as until the end of the year of death in the case of the death of children and dependents.</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The taxable income of natural persons is reduced starting from the month of the child's birth and the dependent's adoption.</a:t>
            </a:r>
            <a:endParaRPr/>
          </a:p>
          <a:p>
            <a:pPr indent="-171450" lvl="0" marL="352800" marR="0" rtl="0" algn="l">
              <a:spcBef>
                <a:spcPts val="400"/>
              </a:spcBef>
              <a:spcAft>
                <a:spcPts val="0"/>
              </a:spcAft>
              <a:buClr>
                <a:schemeClr val="accent1"/>
              </a:buClr>
              <a:buSzPts val="1000"/>
              <a:buFont typeface="NTR"/>
              <a:buChar char="-"/>
            </a:pPr>
            <a:r>
              <a:rPr lang="en-GB" sz="1000">
                <a:solidFill>
                  <a:schemeClr val="accent1"/>
                </a:solidFill>
                <a:latin typeface="Roboto Light"/>
                <a:ea typeface="Roboto Light"/>
                <a:cs typeface="Roboto Light"/>
                <a:sym typeface="Roboto Light"/>
              </a:rPr>
              <a:t>If the number of dependents decreases during the year (except for cases of death of children), deduction of the amount for their maintenance is terminated starting from the month following the month in which the number of dependents decreases.</a:t>
            </a:r>
            <a:endParaRPr/>
          </a:p>
        </p:txBody>
      </p:sp>
      <p:sp>
        <p:nvSpPr>
          <p:cNvPr id="112" name="Google Shape;112;p7"/>
          <p:cNvSpPr txBox="1"/>
          <p:nvPr/>
        </p:nvSpPr>
        <p:spPr>
          <a:xfrm>
            <a:off x="444610" y="1031046"/>
            <a:ext cx="46785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Tax - Deductions and Exemptions</a:t>
            </a:r>
            <a:endParaRPr b="1" sz="1600">
              <a:solidFill>
                <a:schemeClr val="accent2"/>
              </a:solidFill>
              <a:latin typeface="Roboto"/>
              <a:ea typeface="Roboto"/>
              <a:cs typeface="Roboto"/>
              <a:sym typeface="Roboto"/>
            </a:endParaRPr>
          </a:p>
        </p:txBody>
      </p:sp>
      <p:cxnSp>
        <p:nvCxnSpPr>
          <p:cNvPr id="113" name="Google Shape;113;p7"/>
          <p:cNvCxnSpPr/>
          <p:nvPr/>
        </p:nvCxnSpPr>
        <p:spPr>
          <a:xfrm>
            <a:off x="446400" y="1396493"/>
            <a:ext cx="3211200" cy="0"/>
          </a:xfrm>
          <a:prstGeom prst="straightConnector1">
            <a:avLst/>
          </a:prstGeom>
          <a:noFill/>
          <a:ln cap="flat" cmpd="sng" w="15875">
            <a:solidFill>
              <a:schemeClr val="accent3"/>
            </a:solidFill>
            <a:prstDash val="solid"/>
            <a:miter lim="800000"/>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8"/>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20" name="Google Shape;120;p8"/>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hand touching a computer keyboard&#10;&#10;Description automatically generated" id="121" name="Google Shape;121;p8"/>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
        <p:nvSpPr>
          <p:cNvPr id="122" name="Google Shape;122;p8"/>
          <p:cNvSpPr txBox="1"/>
          <p:nvPr/>
        </p:nvSpPr>
        <p:spPr>
          <a:xfrm>
            <a:off x="446400" y="1548000"/>
            <a:ext cx="4620177" cy="250068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000">
                <a:solidFill>
                  <a:schemeClr val="accent3"/>
                </a:solidFill>
                <a:latin typeface="Roboto"/>
                <a:ea typeface="Roboto"/>
                <a:cs typeface="Roboto"/>
                <a:sym typeface="Roboto"/>
              </a:rPr>
              <a:t>Monthly Employer Filing</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Employers must submit monthly tax returns for their employees by the 20th of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the following month after the end of each Quarter, ensuring timely reporting of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tax liabilities.</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Annual Employer Filing</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Annual tax return is not applicable.</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Employee Annual Filing</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Residents having taxable income that was not taxed at source or deriving income outside of Azerbaijan and Non-residents having taxable income not taxed in Azerbaijan through the withholding mechanism, must submit the annual Income tax return to the tax authorities by 31 March of the following year.</a:t>
            </a:r>
            <a:endParaRPr/>
          </a:p>
          <a:p>
            <a:pPr indent="0" lvl="0" marL="0" marR="0" rtl="0" algn="l">
              <a:spcBef>
                <a:spcPts val="850"/>
              </a:spcBef>
              <a:spcAft>
                <a:spcPts val="0"/>
              </a:spcAft>
              <a:buNone/>
            </a:pPr>
            <a:r>
              <a:rPr b="1" lang="en-GB" sz="1000">
                <a:solidFill>
                  <a:schemeClr val="accent3"/>
                </a:solidFill>
                <a:latin typeface="Roboto"/>
                <a:ea typeface="Roboto"/>
                <a:cs typeface="Roboto"/>
                <a:sym typeface="Roboto"/>
              </a:rPr>
              <a:t>Filing Method and Payment</a:t>
            </a:r>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Filings are made via the e-taxes online portal, and tax payments can be made electronically or at ExpressPay terminals.</a:t>
            </a:r>
            <a:endParaRPr/>
          </a:p>
        </p:txBody>
      </p:sp>
      <p:sp>
        <p:nvSpPr>
          <p:cNvPr id="123" name="Google Shape;123;p8"/>
          <p:cNvSpPr txBox="1"/>
          <p:nvPr/>
        </p:nvSpPr>
        <p:spPr>
          <a:xfrm>
            <a:off x="444610" y="1031046"/>
            <a:ext cx="4678535"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accent1"/>
                </a:solidFill>
                <a:latin typeface="Roboto"/>
                <a:ea typeface="Roboto"/>
                <a:cs typeface="Roboto"/>
                <a:sym typeface="Roboto"/>
              </a:rPr>
              <a:t>Income Tax Compliance in Azerbaijan</a:t>
            </a:r>
            <a:endParaRPr b="1" sz="1600">
              <a:solidFill>
                <a:schemeClr val="accent2"/>
              </a:solidFill>
              <a:latin typeface="Roboto"/>
              <a:ea typeface="Roboto"/>
              <a:cs typeface="Roboto"/>
              <a:sym typeface="Roboto"/>
            </a:endParaRPr>
          </a:p>
        </p:txBody>
      </p:sp>
      <p:cxnSp>
        <p:nvCxnSpPr>
          <p:cNvPr id="124" name="Google Shape;124;p8"/>
          <p:cNvCxnSpPr/>
          <p:nvPr/>
        </p:nvCxnSpPr>
        <p:spPr>
          <a:xfrm>
            <a:off x="446400" y="1396800"/>
            <a:ext cx="3593449" cy="0"/>
          </a:xfrm>
          <a:prstGeom prst="straightConnector1">
            <a:avLst/>
          </a:prstGeom>
          <a:noFill/>
          <a:ln cap="flat" cmpd="sng" w="15875">
            <a:solidFill>
              <a:schemeClr val="accent3"/>
            </a:solidFill>
            <a:prstDash val="solid"/>
            <a:miter lim="800000"/>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9"/>
          <p:cNvPicPr preferRelativeResize="0"/>
          <p:nvPr/>
        </p:nvPicPr>
        <p:blipFill rotWithShape="1">
          <a:blip r:embed="rId3">
            <a:alphaModFix/>
          </a:blip>
          <a:srcRect b="0" l="0" r="0" t="0"/>
          <a:stretch/>
        </p:blipFill>
        <p:spPr>
          <a:xfrm>
            <a:off x="381000" y="414250"/>
            <a:ext cx="1474177" cy="365447"/>
          </a:xfrm>
          <a:prstGeom prst="rect">
            <a:avLst/>
          </a:prstGeom>
          <a:noFill/>
          <a:ln>
            <a:noFill/>
          </a:ln>
        </p:spPr>
      </p:pic>
      <p:sp>
        <p:nvSpPr>
          <p:cNvPr id="131" name="Google Shape;131;p9"/>
          <p:cNvSpPr txBox="1"/>
          <p:nvPr>
            <p:ph idx="12" type="sldNum"/>
          </p:nvPr>
        </p:nvSpPr>
        <p:spPr>
          <a:xfrm>
            <a:off x="129029" y="4767263"/>
            <a:ext cx="499621" cy="273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pic>
        <p:nvPicPr>
          <p:cNvPr descr="A close-up of a hand writing on a piece of paper&#10;&#10;Description automatically generated" id="132" name="Google Shape;132;p9"/>
          <p:cNvPicPr preferRelativeResize="0"/>
          <p:nvPr/>
        </p:nvPicPr>
        <p:blipFill rotWithShape="1">
          <a:blip r:embed="rId4">
            <a:alphaModFix/>
          </a:blip>
          <a:srcRect b="0" l="0" r="0" t="0"/>
          <a:stretch/>
        </p:blipFill>
        <p:spPr>
          <a:xfrm>
            <a:off x="5702300" y="0"/>
            <a:ext cx="3441700" cy="5143500"/>
          </a:xfrm>
          <a:prstGeom prst="rect">
            <a:avLst/>
          </a:prstGeom>
          <a:noFill/>
          <a:ln>
            <a:noFill/>
          </a:ln>
        </p:spPr>
      </p:pic>
      <p:sp>
        <p:nvSpPr>
          <p:cNvPr id="133" name="Google Shape;133;p9"/>
          <p:cNvSpPr txBox="1"/>
          <p:nvPr/>
        </p:nvSpPr>
        <p:spPr>
          <a:xfrm>
            <a:off x="444610" y="1031046"/>
            <a:ext cx="3511927" cy="24622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GB" sz="1600">
                <a:solidFill>
                  <a:schemeClr val="dk1"/>
                </a:solidFill>
                <a:latin typeface="Roboto"/>
                <a:ea typeface="Roboto"/>
                <a:cs typeface="Roboto"/>
                <a:sym typeface="Roboto"/>
              </a:rPr>
              <a:t>Social Security System in Azerbaijan</a:t>
            </a:r>
            <a:endParaRPr/>
          </a:p>
        </p:txBody>
      </p:sp>
      <p:cxnSp>
        <p:nvCxnSpPr>
          <p:cNvPr id="134" name="Google Shape;134;p9"/>
          <p:cNvCxnSpPr/>
          <p:nvPr/>
        </p:nvCxnSpPr>
        <p:spPr>
          <a:xfrm>
            <a:off x="446400" y="1396493"/>
            <a:ext cx="3510137" cy="0"/>
          </a:xfrm>
          <a:prstGeom prst="straightConnector1">
            <a:avLst/>
          </a:prstGeom>
          <a:noFill/>
          <a:ln cap="flat" cmpd="sng" w="15875">
            <a:solidFill>
              <a:schemeClr val="accent3"/>
            </a:solidFill>
            <a:prstDash val="solid"/>
            <a:miter lim="800000"/>
            <a:headEnd len="sm" w="sm" type="none"/>
            <a:tailEnd len="sm" w="sm" type="none"/>
          </a:ln>
        </p:spPr>
      </p:cxnSp>
      <p:sp>
        <p:nvSpPr>
          <p:cNvPr id="135" name="Google Shape;135;p9"/>
          <p:cNvSpPr txBox="1"/>
          <p:nvPr/>
        </p:nvSpPr>
        <p:spPr>
          <a:xfrm>
            <a:off x="446400" y="1548012"/>
            <a:ext cx="4820400" cy="46166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Social insurance contribution rates for individuals engaged in employment activities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in non-oil and gas and nonpublic sectors is as below, effective from 1 January 2019,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for a period of seven years.</a:t>
            </a:r>
            <a:endParaRPr/>
          </a:p>
        </p:txBody>
      </p:sp>
      <p:graphicFrame>
        <p:nvGraphicFramePr>
          <p:cNvPr id="136" name="Google Shape;136;p9"/>
          <p:cNvGraphicFramePr/>
          <p:nvPr/>
        </p:nvGraphicFramePr>
        <p:xfrm>
          <a:off x="444610" y="2104746"/>
          <a:ext cx="3000000" cy="3000000"/>
        </p:xfrm>
        <a:graphic>
          <a:graphicData uri="http://schemas.openxmlformats.org/drawingml/2006/table">
            <a:tbl>
              <a:tblPr bandRow="1" firstRow="1">
                <a:noFill/>
                <a:tableStyleId>{FD7B6238-F28D-48D1-91B0-974C87D165BB}</a:tableStyleId>
              </a:tblPr>
              <a:tblGrid>
                <a:gridCol w="1117300"/>
                <a:gridCol w="1757450"/>
                <a:gridCol w="1757450"/>
              </a:tblGrid>
              <a:tr h="324000">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Amount of income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Social contribution </a:t>
                      </a:r>
                      <a:br>
                        <a:rPr b="1" i="0" lang="en-GB" sz="900" u="none" cap="none" strike="noStrike">
                          <a:solidFill>
                            <a:schemeClr val="accent2"/>
                          </a:solidFill>
                          <a:latin typeface="Roboto"/>
                          <a:ea typeface="Roboto"/>
                          <a:cs typeface="Roboto"/>
                          <a:sym typeface="Roboto"/>
                        </a:rPr>
                      </a:br>
                      <a:r>
                        <a:rPr b="1" i="0" lang="en-GB" sz="900" u="none" cap="none" strike="noStrike">
                          <a:solidFill>
                            <a:schemeClr val="accent2"/>
                          </a:solidFill>
                          <a:latin typeface="Roboto"/>
                          <a:ea typeface="Roboto"/>
                          <a:cs typeface="Roboto"/>
                          <a:sym typeface="Roboto"/>
                        </a:rPr>
                        <a:t>per employee</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1" i="0" lang="en-GB" sz="900" u="none" cap="none" strike="noStrike">
                          <a:solidFill>
                            <a:schemeClr val="accent2"/>
                          </a:solidFill>
                          <a:latin typeface="Roboto"/>
                          <a:ea typeface="Roboto"/>
                          <a:cs typeface="Roboto"/>
                          <a:sym typeface="Roboto"/>
                        </a:rPr>
                        <a:t>Social contribution </a:t>
                      </a:r>
                      <a:br>
                        <a:rPr b="1" i="0" lang="en-GB" sz="900" u="none" cap="none" strike="noStrike">
                          <a:solidFill>
                            <a:schemeClr val="accent2"/>
                          </a:solidFill>
                          <a:latin typeface="Roboto"/>
                          <a:ea typeface="Roboto"/>
                          <a:cs typeface="Roboto"/>
                          <a:sym typeface="Roboto"/>
                        </a:rPr>
                      </a:br>
                      <a:r>
                        <a:rPr b="1" i="0" lang="en-GB" sz="900" u="none" cap="none" strike="noStrike">
                          <a:solidFill>
                            <a:schemeClr val="accent2"/>
                          </a:solidFill>
                          <a:latin typeface="Roboto"/>
                          <a:ea typeface="Roboto"/>
                          <a:cs typeface="Roboto"/>
                          <a:sym typeface="Roboto"/>
                        </a:rPr>
                        <a:t>per employer</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2121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Up to AZN 200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3%</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22%</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r h="324000">
                <a:tc>
                  <a:txBody>
                    <a:bodyPr/>
                    <a:lstStyle/>
                    <a:p>
                      <a:pPr indent="0" lvl="0" marL="50165"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Above AZN 200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AZN 6 + 10% for the amount above AZN 200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c>
                  <a:txBody>
                    <a:bodyPr/>
                    <a:lstStyle/>
                    <a:p>
                      <a:pPr indent="0" lvl="0" marL="50800" marR="0" rtl="0" algn="l">
                        <a:lnSpc>
                          <a:spcPct val="100000"/>
                        </a:lnSpc>
                        <a:spcBef>
                          <a:spcPts val="0"/>
                        </a:spcBef>
                        <a:spcAft>
                          <a:spcPts val="0"/>
                        </a:spcAft>
                        <a:buNone/>
                      </a:pPr>
                      <a:r>
                        <a:rPr b="0" i="0" lang="en-GB" sz="900" u="none" cap="none" strike="noStrike">
                          <a:latin typeface="Roboto Light"/>
                          <a:ea typeface="Roboto Light"/>
                          <a:cs typeface="Roboto Light"/>
                          <a:sym typeface="Roboto Light"/>
                        </a:rPr>
                        <a:t>AZN 44 + 15% for the amount above AZN 200</a:t>
                      </a:r>
                      <a:endParaRPr/>
                    </a:p>
                  </a:txBody>
                  <a:tcPr marT="24775" marB="0" marR="0" marL="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solidFill>
                      <a:srgbClr val="F1F8FD"/>
                    </a:solidFill>
                  </a:tcPr>
                </a:tc>
              </a:tr>
            </a:tbl>
          </a:graphicData>
        </a:graphic>
      </p:graphicFrame>
      <p:sp>
        <p:nvSpPr>
          <p:cNvPr id="137" name="Google Shape;137;p9"/>
          <p:cNvSpPr txBox="1"/>
          <p:nvPr/>
        </p:nvSpPr>
        <p:spPr>
          <a:xfrm>
            <a:off x="446400" y="3088776"/>
            <a:ext cx="4820400" cy="7695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Employers in the oil and gas and public sectors are required to contribute 22% of </a:t>
            </a:r>
            <a:br>
              <a:rPr lang="en-GB" sz="1000">
                <a:solidFill>
                  <a:schemeClr val="accent1"/>
                </a:solidFill>
                <a:latin typeface="Roboto Light"/>
                <a:ea typeface="Roboto Light"/>
                <a:cs typeface="Roboto Light"/>
                <a:sym typeface="Roboto Light"/>
              </a:rPr>
            </a:br>
            <a:r>
              <a:rPr lang="en-GB" sz="1000">
                <a:solidFill>
                  <a:schemeClr val="accent1"/>
                </a:solidFill>
                <a:latin typeface="Roboto Light"/>
                <a:ea typeface="Roboto Light"/>
                <a:cs typeface="Roboto Light"/>
                <a:sym typeface="Roboto Light"/>
              </a:rPr>
              <a:t>their employees' gross salaries to the Social Protection Fund as social insurance. </a:t>
            </a:r>
            <a:endParaRPr sz="1000">
              <a:solidFill>
                <a:schemeClr val="accent1"/>
              </a:solidFill>
              <a:latin typeface="Roboto Light"/>
              <a:ea typeface="Roboto Light"/>
              <a:cs typeface="Roboto Light"/>
              <a:sym typeface="Roboto Light"/>
            </a:endParaRPr>
          </a:p>
          <a:p>
            <a:pPr indent="0" lvl="0" marL="0" marR="0" rtl="0" algn="l">
              <a:spcBef>
                <a:spcPts val="0"/>
              </a:spcBef>
              <a:spcAft>
                <a:spcPts val="0"/>
              </a:spcAft>
              <a:buNone/>
            </a:pPr>
            <a:r>
              <a:t/>
            </a:r>
            <a:endParaRPr sz="1000">
              <a:solidFill>
                <a:schemeClr val="accent1"/>
              </a:solidFill>
              <a:latin typeface="Roboto Light"/>
              <a:ea typeface="Roboto Light"/>
              <a:cs typeface="Roboto Light"/>
              <a:sym typeface="Roboto Light"/>
            </a:endParaRPr>
          </a:p>
          <a:p>
            <a:pPr indent="0" lvl="0" marL="0" marR="0" rtl="0" algn="l">
              <a:spcBef>
                <a:spcPts val="0"/>
              </a:spcBef>
              <a:spcAft>
                <a:spcPts val="0"/>
              </a:spcAft>
              <a:buNone/>
            </a:pPr>
            <a:r>
              <a:rPr lang="en-GB" sz="1000">
                <a:solidFill>
                  <a:schemeClr val="accent1"/>
                </a:solidFill>
                <a:latin typeface="Roboto Light"/>
                <a:ea typeface="Roboto Light"/>
                <a:cs typeface="Roboto Light"/>
                <a:sym typeface="Roboto Light"/>
              </a:rPr>
              <a:t>Additionally, a 3% deduction is made from each employee's salary, which is also remitted to the Social Protection Fund.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44546A"/>
      </a:dk2>
      <a:lt2>
        <a:srgbClr val="E7E6E6"/>
      </a:lt2>
      <a:accent1>
        <a:srgbClr val="1E1A3B"/>
      </a:accent1>
      <a:accent2>
        <a:srgbClr val="4D61AD"/>
      </a:accent2>
      <a:accent3>
        <a:srgbClr val="5DC5ED"/>
      </a:accent3>
      <a:accent4>
        <a:srgbClr val="3C8AC3"/>
      </a:accent4>
      <a:accent5>
        <a:srgbClr val="FF8A00"/>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2024-08-05T08:43:31Z</dcterms:created>
  <dc:creator>Microsoft Office User</dc:creator>
</cp:coreProperties>
</file>